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8"/>
  </p:notesMasterIdLst>
  <p:sldIdLst>
    <p:sldId id="257" r:id="rId4"/>
    <p:sldId id="259" r:id="rId5"/>
    <p:sldId id="260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62" r:id="rId25"/>
    <p:sldId id="263" r:id="rId26"/>
    <p:sldId id="26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48445-30ED-40FC-82D5-EBCF49E6BDB6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A1044-500C-4BFD-9340-A588909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76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7D231-50FA-4772-A13A-3A8486BD0F52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384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7D231-50FA-4772-A13A-3A8486BD0F52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350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7D231-50FA-4772-A13A-3A8486BD0F5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19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“no detriment” clause which would give the UK the right to claw back monies if variations in expenditure in Scotland were deemed to be detrimental to the UK budget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7D231-50FA-4772-A13A-3A8486BD0F52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905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757608" cy="4476534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7D231-50FA-4772-A13A-3A8486BD0F52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444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DF9AB1-F49D-40A5-AD56-C0B02E64F162}" type="slidenum">
              <a:rPr lang="en-GB" altLang="en-US">
                <a:solidFill>
                  <a:srgbClr val="000000"/>
                </a:solidFill>
              </a:rPr>
              <a:pPr/>
              <a:t>12</a:t>
            </a:fld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17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800BA-788A-4921-96D7-51216C5C5874}" type="slidenum">
              <a:rPr lang="en-GB" altLang="en-US" smtClean="0">
                <a:solidFill>
                  <a:srgbClr val="000000"/>
                </a:solidFill>
              </a:rPr>
              <a:pPr/>
              <a:t>13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140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B57561-B574-49B1-B1CD-CA1C28D3C002}" type="slidenum">
              <a:rPr lang="en-GB" altLang="en-US">
                <a:solidFill>
                  <a:srgbClr val="000000"/>
                </a:solidFill>
              </a:rPr>
              <a:pPr/>
              <a:t>14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216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F41FDF-6542-4A9C-8ADC-B483572927F8}" type="slidenum">
              <a:rPr lang="en-GB" altLang="en-US">
                <a:solidFill>
                  <a:srgbClr val="000000"/>
                </a:solidFill>
              </a:rPr>
              <a:pPr/>
              <a:t>15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  <a:p>
            <a:endParaRPr lang="en-GB" altLang="en-US" dirty="0"/>
          </a:p>
          <a:p>
            <a:endParaRPr lang="en-GB" altLang="en-US" dirty="0"/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61222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401576-0141-4490-9B03-7DBF2EC4216E}" type="slidenum">
              <a:rPr lang="en-GB" altLang="en-US">
                <a:solidFill>
                  <a:srgbClr val="000000"/>
                </a:solidFill>
              </a:rPr>
              <a:pPr/>
              <a:t>16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560379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8F05765-C12D-42B8-9447-8E92B575B18C}" type="slidenum">
              <a:rPr lang="en-GB" altLang="en-US" sz="1200">
                <a:solidFill>
                  <a:srgbClr val="000000"/>
                </a:solidFill>
              </a:rPr>
              <a:pPr/>
              <a:t>17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7643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A6EAAB-E5B2-4CFC-85F0-9130E70067A3}" type="slidenum">
              <a:rPr lang="en-GB" altLang="en-US">
                <a:solidFill>
                  <a:srgbClr val="000000"/>
                </a:solidFill>
              </a:rPr>
              <a:pPr/>
              <a:t>18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84576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320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27588-CE72-4406-8471-D96452BF95F4}" type="slidenum">
              <a:rPr lang="en-GB" altLang="en-US">
                <a:solidFill>
                  <a:srgbClr val="000000"/>
                </a:solidFill>
              </a:rPr>
              <a:pPr/>
              <a:t>20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495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3D7D9E-EB3A-4027-80EE-11A7235C2009}" type="slidenum">
              <a:rPr lang="en-GB">
                <a:solidFill>
                  <a:srgbClr val="000000"/>
                </a:solidFill>
              </a:rPr>
              <a:pPr/>
              <a:t>21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358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28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2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11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618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0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431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523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17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1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670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294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6A111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12192000" cy="4176464"/>
          </a:xfrm>
          <a:prstGeom prst="rect">
            <a:avLst/>
          </a:prstGeom>
        </p:spPr>
      </p:pic>
      <p:pic>
        <p:nvPicPr>
          <p:cNvPr id="7" name="Picture 6" descr="evoc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84299" y="5689511"/>
            <a:ext cx="3024088" cy="922514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911424" y="1412776"/>
            <a:ext cx="10369152" cy="8640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504B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121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8"/>
            <a:ext cx="10363200" cy="85843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 smtClean="0"/>
              <a:t>Click to edit master title slide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09902"/>
            <a:ext cx="8534400" cy="765071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400"/>
            </a:lvl1pPr>
          </a:lstStyle>
          <a:p>
            <a:fld id="{BA4986A3-CEE4-FE47-8FDB-A3D66A7329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11/13/2015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400"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9303-DEFD-034B-8BB7-06FA9E25566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01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0A2F-736F-473B-B23D-CCB8EC9210ED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8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B1CEB-2B76-4C00-9EE4-710C1C7F7E5A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9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33500"/>
            <a:ext cx="53848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33500"/>
            <a:ext cx="53848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174D3-2B59-4EDC-ADF6-CAA56CF0151A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109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1DA73-BDCA-4D57-84D4-B64EC11D8B48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075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dirty="0" smtClean="0"/>
              <a:t>CLICK TO EDIT MASTER TITLE STYLE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B99FF-E55C-449D-8CB8-DB237729DCED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97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2E9F4-8F8B-4EF8-9D33-C3E0E295B229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530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60281-5B02-4012-913C-FD455CD470B3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3802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D6AA-BA7C-4A7B-A298-8C363C4DA087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0469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70579-394E-4B56-BFAC-FEA0B5BA787A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90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28600"/>
            <a:ext cx="2743200" cy="4876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80264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5CA1D-2DBC-48CC-964E-9069F332C744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8822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7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CF04F-A11C-40AD-A72C-6202652EA7E3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CB613-7B98-4694-98C3-8582368AB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55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altLang="en-US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DDA2C0-3579-47C7-8751-8F604C87BB25}" type="slidenum">
              <a:rPr lang="en-GB" altLang="en-US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883" y="5618787"/>
            <a:ext cx="1560119" cy="12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66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ABE8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600200"/>
            <a:ext cx="10972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2192001" y="4876800"/>
            <a:ext cx="336551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000000"/>
              </a:solidFill>
              <a:ea typeface="ＭＳ Ｐゴシック" pitchFamily="29" charset="-128"/>
              <a:cs typeface="ＭＳ Ｐゴシック" pitchFamily="29" charset="-128"/>
            </a:endParaRPr>
          </a:p>
        </p:txBody>
      </p:sp>
      <p:sp>
        <p:nvSpPr>
          <p:cNvPr id="8" name="Line 8"/>
          <p:cNvSpPr>
            <a:spLocks noChangeShapeType="1"/>
          </p:cNvSpPr>
          <p:nvPr userDrawn="1"/>
        </p:nvSpPr>
        <p:spPr bwMode="auto">
          <a:xfrm>
            <a:off x="0" y="3866"/>
            <a:ext cx="12293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>
                <a:solidFill>
                  <a:srgbClr val="000000"/>
                </a:solidFill>
                <a:ea typeface="ＭＳ Ｐゴシック" pitchFamily="29" charset="-128"/>
                <a:cs typeface="ＭＳ Ｐゴシック" pitchFamily="29" charset="-128"/>
              </a:rPr>
              <a:t> </a:t>
            </a:r>
          </a:p>
        </p:txBody>
      </p:sp>
      <p:pic>
        <p:nvPicPr>
          <p:cNvPr id="9" name="Picture 8" descr="Description: SCVO Letterhead Banner - post SCIO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5410201"/>
            <a:ext cx="10972800" cy="1214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3878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llan.young@scvo.org.u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84357" y="96396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en-GB" sz="4800" b="1" dirty="0"/>
              <a:t/>
            </a:r>
            <a:br>
              <a:rPr lang="en-GB" sz="4800" b="1" dirty="0"/>
            </a:br>
            <a:r>
              <a:rPr lang="en-GB" sz="4800" b="1" dirty="0" smtClean="0"/>
              <a:t>	</a:t>
            </a:r>
            <a:r>
              <a:rPr lang="en-GB" sz="6700" b="1" dirty="0" smtClean="0"/>
              <a:t>Welcome</a:t>
            </a:r>
            <a:r>
              <a:rPr lang="en-GB" sz="6700" b="1" dirty="0"/>
              <a:t>!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495600" y="2276872"/>
            <a:ext cx="7200800" cy="1152128"/>
          </a:xfrm>
          <a:noFill/>
          <a:ln w="3175">
            <a:noFill/>
          </a:ln>
        </p:spPr>
        <p:txBody>
          <a:bodyPr>
            <a:noAutofit/>
          </a:bodyPr>
          <a:lstStyle/>
          <a:p>
            <a:r>
              <a:rPr lang="en-GB" sz="3600" b="1" dirty="0" smtClean="0"/>
              <a:t> </a:t>
            </a:r>
            <a:endParaRPr lang="en-GB" sz="3600" b="1" dirty="0"/>
          </a:p>
          <a:p>
            <a:endParaRPr lang="en-GB" sz="3600" b="1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 rot="21024539">
            <a:off x="409819" y="541348"/>
            <a:ext cx="3646556" cy="2700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6A111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b="1" dirty="0"/>
              <a:t>feel free to </a:t>
            </a:r>
            <a:r>
              <a:rPr lang="en-GB" sz="3800" b="1" dirty="0" smtClean="0"/>
              <a:t>tweet</a:t>
            </a:r>
          </a:p>
          <a:p>
            <a:endParaRPr lang="en-GB" sz="3800" b="1" dirty="0" smtClean="0"/>
          </a:p>
          <a:p>
            <a:r>
              <a:rPr lang="en-GB" sz="4000" b="1" dirty="0"/>
              <a:t>#</a:t>
            </a:r>
            <a:r>
              <a:rPr lang="en-GB" sz="4000" b="1" dirty="0" smtClean="0"/>
              <a:t>EVOCAGM2015</a:t>
            </a:r>
          </a:p>
          <a:p>
            <a:endParaRPr lang="en-GB" sz="4000" b="1" dirty="0"/>
          </a:p>
          <a:p>
            <a:r>
              <a:rPr lang="en-GB" sz="4000" b="1" dirty="0"/>
              <a:t>#</a:t>
            </a:r>
            <a:r>
              <a:rPr lang="en-GB" sz="4000" b="1" dirty="0" err="1"/>
              <a:t>welfarereform</a:t>
            </a:r>
            <a:endParaRPr lang="en-GB" sz="4000" b="1" dirty="0"/>
          </a:p>
          <a:p>
            <a:endParaRPr lang="en-GB" sz="3800" b="1" dirty="0"/>
          </a:p>
        </p:txBody>
      </p:sp>
    </p:spTree>
    <p:extLst>
      <p:ext uri="{BB962C8B-B14F-4D97-AF65-F5344CB8AC3E}">
        <p14:creationId xmlns:p14="http://schemas.microsoft.com/office/powerpoint/2010/main" val="33785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5146" y="765795"/>
            <a:ext cx="893805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The plan…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Introduction – Laura Plumb (EVOC)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The Scotland Bill – Allan Young, Scottish Council for Voluntary Organisations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Welfare Reform and Work Bill – Jon Shaw, Child Poverty Action Group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Questions and Discussion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 descr="C:\Users\LPlumb\AppData\Local\Microsoft\Windows\Temporary Internet Files\Content.Outlook\QTI8Y5T0\EVOC ribbo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29200"/>
            <a:ext cx="9144000" cy="1512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469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5146" y="765795"/>
            <a:ext cx="89380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Welfare reform survey</a:t>
            </a:r>
          </a:p>
          <a:p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 descr="C:\Users\LPlumb\AppData\Local\Microsoft\Windows\Temporary Internet Files\Content.Outlook\QTI8Y5T0\EVOC ribbo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29200"/>
            <a:ext cx="9144000" cy="15121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210982" y="3298195"/>
            <a:ext cx="177003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thanks for doing that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210982" y="329819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887" y="1457325"/>
            <a:ext cx="637222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32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6973" y="1482486"/>
            <a:ext cx="89380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4800" b="1" dirty="0" smtClean="0"/>
          </a:p>
          <a:p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 descr="C:\Users\LPlumb\AppData\Local\Microsoft\Windows\Temporary Internet Files\Content.Outlook\QTI8Y5T0\EVOC ribbo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29200"/>
            <a:ext cx="9144000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9563" y="-1104900"/>
            <a:ext cx="12811125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27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036916"/>
            <a:ext cx="7772400" cy="1470025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Scotland Bill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3094349"/>
            <a:ext cx="6400800" cy="1752600"/>
          </a:xfrm>
        </p:spPr>
        <p:txBody>
          <a:bodyPr/>
          <a:lstStyle/>
          <a:p>
            <a:r>
              <a:rPr lang="en-US" altLang="en-US" sz="2400" dirty="0"/>
              <a:t>Allan Young</a:t>
            </a:r>
          </a:p>
          <a:p>
            <a:r>
              <a:rPr lang="en-US" altLang="en-US" sz="2400" dirty="0"/>
              <a:t>Welfare Engagement Officer</a:t>
            </a:r>
          </a:p>
        </p:txBody>
      </p:sp>
    </p:spTree>
    <p:extLst>
      <p:ext uri="{BB962C8B-B14F-4D97-AF65-F5344CB8AC3E}">
        <p14:creationId xmlns:p14="http://schemas.microsoft.com/office/powerpoint/2010/main" val="288638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29906"/>
            <a:ext cx="7772400" cy="1470025"/>
          </a:xfrm>
        </p:spPr>
        <p:txBody>
          <a:bodyPr/>
          <a:lstStyle/>
          <a:p>
            <a:r>
              <a:rPr lang="en-GB" b="1" dirty="0" smtClean="0"/>
              <a:t>Where we are now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9035" y="1799930"/>
            <a:ext cx="7324627" cy="2809777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Amendments: carers definition victory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House of Commons</a:t>
            </a:r>
            <a:endParaRPr lang="en-GB" sz="2400" baseline="30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House of Lords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Scottish Parliament Committees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Fiscal framework and ‘no detriment’</a:t>
            </a:r>
          </a:p>
          <a:p>
            <a:pPr algn="l"/>
            <a:endParaRPr lang="en-GB" sz="2400" dirty="0"/>
          </a:p>
          <a:p>
            <a:pPr algn="l"/>
            <a:endParaRPr lang="en-GB" sz="2400" dirty="0"/>
          </a:p>
          <a:p>
            <a:pPr algn="l"/>
            <a:endParaRPr lang="en-GB" sz="2400" dirty="0"/>
          </a:p>
          <a:p>
            <a:pPr algn="l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5763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172093" y="226210"/>
            <a:ext cx="7772400" cy="1470025"/>
          </a:xfrm>
        </p:spPr>
        <p:txBody>
          <a:bodyPr/>
          <a:lstStyle/>
          <a:p>
            <a:r>
              <a:rPr lang="en-GB" b="1" dirty="0" smtClean="0"/>
              <a:t>New Powers</a:t>
            </a:r>
            <a:endParaRPr lang="en-GB" b="1" dirty="0"/>
          </a:p>
        </p:txBody>
      </p:sp>
      <p:sp>
        <p:nvSpPr>
          <p:cNvPr id="6" name="Subtitle 4"/>
          <p:cNvSpPr>
            <a:spLocks noGrp="1"/>
          </p:cNvSpPr>
          <p:nvPr>
            <p:ph type="subTitle" idx="1"/>
          </p:nvPr>
        </p:nvSpPr>
        <p:spPr>
          <a:xfrm>
            <a:off x="2172093" y="1498269"/>
            <a:ext cx="7383544" cy="4054118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£2.6bn Social Security spending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Income tax bands and rates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Management of Crown Estate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Operation of Scottish Parliament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Removable taxes, e.g. air passenger duty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Road signs, onshore oil and gas extraction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23066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2093" y="226210"/>
            <a:ext cx="7772400" cy="1470025"/>
          </a:xfrm>
        </p:spPr>
        <p:txBody>
          <a:bodyPr/>
          <a:lstStyle/>
          <a:p>
            <a:pPr algn="l"/>
            <a:r>
              <a:rPr lang="en-GB" b="1" dirty="0"/>
              <a:t>New Social Security Powers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2172094" y="1696234"/>
            <a:ext cx="7251569" cy="2960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Disability and carers benefits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Discretionary Payments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Powers over Universal Credit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Employability Programmes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Regulated Social Fund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</a:rPr>
              <a:t>Welfare Foods</a:t>
            </a:r>
          </a:p>
          <a:p>
            <a:pPr algn="l"/>
            <a:endParaRPr lang="en-GB" sz="2400" kern="0" dirty="0">
              <a:solidFill>
                <a:srgbClr val="000000"/>
              </a:solidFill>
            </a:endParaRPr>
          </a:p>
          <a:p>
            <a:pPr algn="l"/>
            <a:endParaRPr lang="en-GB" sz="2400" kern="0" dirty="0">
              <a:solidFill>
                <a:srgbClr val="000000"/>
              </a:solidFill>
            </a:endParaRPr>
          </a:p>
          <a:p>
            <a:pPr algn="l"/>
            <a:endParaRPr lang="en-GB" sz="2400" kern="0" dirty="0">
              <a:solidFill>
                <a:srgbClr val="000000"/>
              </a:solidFill>
            </a:endParaRPr>
          </a:p>
          <a:p>
            <a:pPr algn="l"/>
            <a:endParaRPr lang="en-GB" sz="24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71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5277" y="197931"/>
            <a:ext cx="7772400" cy="1470025"/>
          </a:xfrm>
        </p:spPr>
        <p:txBody>
          <a:bodyPr/>
          <a:lstStyle/>
          <a:p>
            <a:r>
              <a:rPr lang="en-GB" b="1" dirty="0" smtClean="0"/>
              <a:t>Risks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1011" y="1865918"/>
            <a:ext cx="7164371" cy="2263023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Localisation: England example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Administration errors – CPAG evidence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Infrastructure</a:t>
            </a:r>
          </a:p>
        </p:txBody>
      </p:sp>
    </p:spTree>
    <p:extLst>
      <p:ext uri="{BB962C8B-B14F-4D97-AF65-F5344CB8AC3E}">
        <p14:creationId xmlns:p14="http://schemas.microsoft.com/office/powerpoint/2010/main" val="161284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6424" y="1604913"/>
            <a:ext cx="7220932" cy="3881487"/>
          </a:xfrm>
        </p:spPr>
        <p:txBody>
          <a:bodyPr/>
          <a:lstStyle/>
          <a:p>
            <a:pPr algn="l"/>
            <a:r>
              <a:rPr lang="en-GB" sz="2800" dirty="0"/>
              <a:t>Improve value of social security support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/>
              <a:t>Increase levels and ‘top ups’</a:t>
            </a:r>
          </a:p>
          <a:p>
            <a:pPr algn="l"/>
            <a:endParaRPr lang="en-GB" sz="2400" dirty="0"/>
          </a:p>
          <a:p>
            <a:pPr algn="l"/>
            <a:r>
              <a:rPr lang="en-GB" sz="2800" dirty="0"/>
              <a:t>Improve operation </a:t>
            </a:r>
            <a:r>
              <a:rPr lang="en-GB" sz="2800"/>
              <a:t>of system</a:t>
            </a:r>
            <a:endParaRPr lang="en-GB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/>
              <a:t>Support Individuals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/>
              <a:t>Simplify system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/>
              <a:t>Enhance communication and ‘journey’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/>
              <a:t>Reduce risk of sanctions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923770" y="670858"/>
            <a:ext cx="842028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7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7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7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7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7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7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7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7" charset="0"/>
              </a:defRPr>
            </a:lvl9pPr>
          </a:lstStyle>
          <a:p>
            <a:r>
              <a:rPr lang="en-GB" altLang="en-US" b="1" kern="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Opportunities for Change</a:t>
            </a:r>
          </a:p>
        </p:txBody>
      </p:sp>
    </p:spTree>
    <p:extLst>
      <p:ext uri="{BB962C8B-B14F-4D97-AF65-F5344CB8AC3E}">
        <p14:creationId xmlns:p14="http://schemas.microsoft.com/office/powerpoint/2010/main" val="46094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84" y="2950590"/>
            <a:ext cx="8428776" cy="2205872"/>
          </a:xfrm>
        </p:spPr>
        <p:txBody>
          <a:bodyPr/>
          <a:lstStyle/>
          <a:p>
            <a:r>
              <a:rPr lang="en-GB" sz="4000" spc="220" dirty="0">
                <a:solidFill>
                  <a:schemeClr val="tx1"/>
                </a:solidFill>
              </a:rPr>
              <a:t/>
            </a:r>
            <a:br>
              <a:rPr lang="en-GB" sz="4000" spc="220" dirty="0">
                <a:solidFill>
                  <a:schemeClr val="tx1"/>
                </a:solidFill>
              </a:rPr>
            </a:br>
            <a:r>
              <a:rPr lang="en-GB" sz="4000" spc="220" dirty="0">
                <a:solidFill>
                  <a:schemeClr val="tx1"/>
                </a:solidFill>
              </a:rPr>
              <a:t/>
            </a:r>
            <a:br>
              <a:rPr lang="en-GB" sz="4000" spc="220" dirty="0">
                <a:solidFill>
                  <a:schemeClr val="tx1"/>
                </a:solidFill>
              </a:rPr>
            </a:br>
            <a:r>
              <a:rPr lang="en-US" altLang="en-US" sz="2800" dirty="0"/>
              <a:t>Allan Young</a:t>
            </a:r>
            <a:br>
              <a:rPr lang="en-US" altLang="en-US" sz="2800" dirty="0"/>
            </a:br>
            <a:r>
              <a:rPr lang="en-US" altLang="en-US" sz="2800" dirty="0"/>
              <a:t>Welfare Reform Engagement Officer</a:t>
            </a:r>
            <a:br>
              <a:rPr lang="en-US" altLang="en-US" sz="2800" dirty="0"/>
            </a:br>
            <a:r>
              <a:rPr lang="en-US" altLang="en-US" sz="2800" dirty="0"/>
              <a:t>0141 559 5017</a:t>
            </a:r>
            <a:br>
              <a:rPr lang="en-US" altLang="en-US" sz="2800" dirty="0"/>
            </a:br>
            <a:r>
              <a:rPr lang="en-US" altLang="en-US" sz="2800" dirty="0">
                <a:hlinkClick r:id="rId3"/>
              </a:rPr>
              <a:t>allan.young@scvo.org.uk</a:t>
            </a:r>
            <a:r>
              <a:rPr lang="en-US" altLang="en-US" sz="2800" dirty="0"/>
              <a:t/>
            </a:r>
            <a:br>
              <a:rPr lang="en-US" altLang="en-US" sz="2800" dirty="0"/>
            </a:br>
            <a:r>
              <a:rPr lang="en-US" altLang="en-US" sz="4000" dirty="0"/>
              <a:t/>
            </a:r>
            <a:br>
              <a:rPr lang="en-US" altLang="en-US" sz="4000" dirty="0"/>
            </a:br>
            <a:endParaRPr lang="en-GB" sz="4000" spc="22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12965" y="1508289"/>
            <a:ext cx="83050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To sign up to the fortnightly Welfare Cuts e-bulletin contact:</a:t>
            </a:r>
          </a:p>
        </p:txBody>
      </p:sp>
    </p:spTree>
    <p:extLst>
      <p:ext uri="{BB962C8B-B14F-4D97-AF65-F5344CB8AC3E}">
        <p14:creationId xmlns:p14="http://schemas.microsoft.com/office/powerpoint/2010/main" val="236800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5560" y="1988840"/>
            <a:ext cx="7992888" cy="1872208"/>
          </a:xfrm>
        </p:spPr>
        <p:txBody>
          <a:bodyPr>
            <a:noAutofit/>
          </a:bodyPr>
          <a:lstStyle/>
          <a:p>
            <a:r>
              <a:rPr lang="en-GB" altLang="en-US" sz="4000" dirty="0"/>
              <a:t>PLANNED UK GOVERNMENT WELFARE REFORMS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11624" y="4221088"/>
            <a:ext cx="6400800" cy="1152128"/>
          </a:xfrm>
        </p:spPr>
        <p:txBody>
          <a:bodyPr>
            <a:noAutofit/>
          </a:bodyPr>
          <a:lstStyle/>
          <a:p>
            <a:r>
              <a:rPr lang="en-GB" altLang="en-US" dirty="0"/>
              <a:t>Jon </a:t>
            </a:r>
            <a:r>
              <a:rPr lang="en-GB" altLang="en-US" dirty="0" smtClean="0"/>
              <a:t>Shaw</a:t>
            </a:r>
          </a:p>
          <a:p>
            <a:r>
              <a:rPr lang="en-GB" altLang="en-US" dirty="0" smtClean="0"/>
              <a:t>November 2015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6229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 RATES FROZEN FOR FOUR YEARS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96753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Includes:</a:t>
            </a:r>
          </a:p>
          <a:p>
            <a:pPr lvl="1"/>
            <a:r>
              <a:rPr lang="en-GB" dirty="0" smtClean="0"/>
              <a:t>personal allowances of means-tested benefits and child benefit</a:t>
            </a:r>
          </a:p>
          <a:p>
            <a:pPr lvl="1"/>
            <a:r>
              <a:rPr lang="en-GB" dirty="0" smtClean="0"/>
              <a:t>work-related activity component</a:t>
            </a:r>
          </a:p>
          <a:p>
            <a:pPr lvl="1"/>
            <a:r>
              <a:rPr lang="en-GB" dirty="0" smtClean="0"/>
              <a:t>all tax credits elements except disability elements</a:t>
            </a:r>
          </a:p>
          <a:p>
            <a:r>
              <a:rPr lang="en-GB" dirty="0" smtClean="0"/>
              <a:t>Universal credit affected too (including lower rate of disabled child addition)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775520" y="5695620"/>
            <a:ext cx="7643192" cy="1077218"/>
          </a:xfrm>
          <a:prstGeom prst="rect">
            <a:avLst/>
          </a:prstGeom>
          <a:ln>
            <a:solidFill>
              <a:srgbClr val="00AB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prstClr val="black"/>
                </a:solidFill>
              </a:rPr>
              <a:t>Families lose £312 by 2020 (in addition to the effect of previous uprating cuts)</a:t>
            </a:r>
          </a:p>
        </p:txBody>
      </p:sp>
    </p:spTree>
    <p:extLst>
      <p:ext uri="{BB962C8B-B14F-4D97-AF65-F5344CB8AC3E}">
        <p14:creationId xmlns:p14="http://schemas.microsoft.com/office/powerpoint/2010/main" val="2313707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BENEFIT CAP REDUCED</a:t>
            </a:r>
            <a:endParaRPr lang="en-GB" altLang="en-US" dirty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>
          <a:xfrm>
            <a:off x="1775520" y="1441646"/>
            <a:ext cx="8568952" cy="522771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altLang="en-US" sz="2800" dirty="0">
                <a:latin typeface="Calibri" panose="020F0502020204030204" pitchFamily="34" charset="0"/>
              </a:rPr>
              <a:t>Lowered to:</a:t>
            </a:r>
          </a:p>
          <a:p>
            <a:pPr lvl="1">
              <a:spcBef>
                <a:spcPts val="600"/>
              </a:spcBef>
            </a:pPr>
            <a:r>
              <a:rPr lang="en-GB" altLang="en-US" sz="2800" dirty="0">
                <a:latin typeface="Calibri" panose="020F0502020204030204" pitchFamily="34" charset="0"/>
              </a:rPr>
              <a:t>£13,400 for single claimants</a:t>
            </a:r>
          </a:p>
          <a:p>
            <a:pPr lvl="1">
              <a:spcBef>
                <a:spcPts val="600"/>
              </a:spcBef>
            </a:pPr>
            <a:r>
              <a:rPr lang="en-GB" altLang="en-US" sz="2800" dirty="0">
                <a:latin typeface="Calibri" panose="020F0502020204030204" pitchFamily="34" charset="0"/>
              </a:rPr>
              <a:t>£20,000 for couples and families</a:t>
            </a:r>
          </a:p>
          <a:p>
            <a:pPr marL="514350" indent="-457200">
              <a:spcBef>
                <a:spcPts val="600"/>
              </a:spcBef>
            </a:pPr>
            <a:r>
              <a:rPr lang="en-GB" altLang="en-US" sz="2800" dirty="0">
                <a:latin typeface="Calibri" panose="020F0502020204030204" pitchFamily="34" charset="0"/>
              </a:rPr>
              <a:t>No longer relates to average earnings</a:t>
            </a:r>
          </a:p>
          <a:p>
            <a:pPr marL="514350" indent="-457200">
              <a:spcBef>
                <a:spcPts val="600"/>
              </a:spcBef>
            </a:pPr>
            <a:r>
              <a:rPr lang="en-GB" altLang="en-US" sz="2800" dirty="0">
                <a:latin typeface="Calibri" panose="020F0502020204030204" pitchFamily="34" charset="0"/>
              </a:rPr>
              <a:t>May interfere with the Scottish Government’s ability to vary the amount of universal credit paid for rent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4581129"/>
            <a:ext cx="7139136" cy="2062103"/>
          </a:xfrm>
          <a:prstGeom prst="rect">
            <a:avLst/>
          </a:prstGeom>
          <a:ln>
            <a:solidFill>
              <a:srgbClr val="00AB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prstClr val="black"/>
                </a:solidFill>
              </a:rPr>
              <a:t>Lone parent of three children on universal credit (no other income) limited to £560 a month towards the rent (3 bedroom LHA rate in Lothian is over £800 a month)</a:t>
            </a:r>
          </a:p>
        </p:txBody>
      </p:sp>
    </p:spTree>
    <p:extLst>
      <p:ext uri="{BB962C8B-B14F-4D97-AF65-F5344CB8AC3E}">
        <p14:creationId xmlns:p14="http://schemas.microsoft.com/office/powerpoint/2010/main" val="14614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200" dirty="0"/>
              <a:t>LIMITS ON NUMBER OF CHILDREN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124744"/>
            <a:ext cx="8229600" cy="5112568"/>
          </a:xfrm>
        </p:spPr>
        <p:txBody>
          <a:bodyPr>
            <a:normAutofit/>
          </a:bodyPr>
          <a:lstStyle/>
          <a:p>
            <a:r>
              <a:rPr lang="en-GB" altLang="en-US" sz="2800" dirty="0"/>
              <a:t>From April 2017 limits support through universal credit or child tax credit to two children and amount for first child lower</a:t>
            </a:r>
          </a:p>
          <a:p>
            <a:r>
              <a:rPr lang="en-GB" altLang="en-US" sz="2800" dirty="0"/>
              <a:t>Exception if already entitled to UC or CTC (although no extra amounts for further children)</a:t>
            </a:r>
          </a:p>
          <a:p>
            <a:r>
              <a:rPr lang="en-GB" altLang="en-US" sz="2800" dirty="0"/>
              <a:t>Extra amounts for disabled children still paid</a:t>
            </a:r>
          </a:p>
          <a:p>
            <a:r>
              <a:rPr lang="en-GB" altLang="en-US" sz="2800" dirty="0"/>
              <a:t>Exceptions may be set out in regulations – example given of multiple births (may be others)</a:t>
            </a:r>
          </a:p>
          <a:p>
            <a:endParaRPr lang="en-GB" altLang="en-US" sz="2800" dirty="0">
              <a:latin typeface="Calibri Light" panose="020F03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1584" y="4869160"/>
            <a:ext cx="7067128" cy="1815882"/>
          </a:xfrm>
          <a:prstGeom prst="rect">
            <a:avLst/>
          </a:prstGeom>
          <a:ln>
            <a:solidFill>
              <a:srgbClr val="00AB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prstClr val="black"/>
                </a:solidFill>
              </a:rPr>
              <a:t>A lone parent with two young children is willing to take on care of his niece and nephew as a kinship carer. May receive no additional financial support from means-tested benefits.</a:t>
            </a:r>
          </a:p>
        </p:txBody>
      </p:sp>
    </p:spTree>
    <p:extLst>
      <p:ext uri="{BB962C8B-B14F-4D97-AF65-F5344CB8AC3E}">
        <p14:creationId xmlns:p14="http://schemas.microsoft.com/office/powerpoint/2010/main" val="2576757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smtClean="0"/>
              <a:t>WORK-RELATED ACTIVITY COMPONENT ABOLISHED</a:t>
            </a:r>
            <a:endParaRPr lang="en-GB" altLang="en-US" dirty="0"/>
          </a:p>
        </p:txBody>
      </p:sp>
      <p:sp>
        <p:nvSpPr>
          <p:cNvPr id="22533" name="Rectangle 5"/>
          <p:cNvSpPr>
            <a:spLocks noGrp="1" noChangeArrowheads="1"/>
          </p:cNvSpPr>
          <p:nvPr>
            <p:ph idx="1"/>
          </p:nvPr>
        </p:nvSpPr>
        <p:spPr>
          <a:xfrm>
            <a:off x="1703512" y="1412776"/>
            <a:ext cx="8712968" cy="5328592"/>
          </a:xfrm>
        </p:spPr>
        <p:txBody>
          <a:bodyPr>
            <a:normAutofit/>
          </a:bodyPr>
          <a:lstStyle/>
          <a:p>
            <a:r>
              <a:rPr lang="en-GB" altLang="en-US" dirty="0" smtClean="0"/>
              <a:t>From April 2017, new claimants of ESA or UC will not get a ‘work-related activity component’ - benefit reduced to JSA level</a:t>
            </a:r>
          </a:p>
          <a:p>
            <a:r>
              <a:rPr lang="en-GB" altLang="en-US" dirty="0" smtClean="0"/>
              <a:t>No effect on existing ESA/UC claimants</a:t>
            </a:r>
          </a:p>
          <a:p>
            <a:endParaRPr lang="en-GB" altLang="en-US" dirty="0" smtClean="0"/>
          </a:p>
          <a:p>
            <a:endParaRPr lang="en-GB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38400" y="4059106"/>
            <a:ext cx="7643192" cy="584775"/>
          </a:xfrm>
          <a:prstGeom prst="rect">
            <a:avLst/>
          </a:prstGeom>
          <a:ln>
            <a:solidFill>
              <a:srgbClr val="00AB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prstClr val="black"/>
                </a:solidFill>
              </a:rPr>
              <a:t>Most ESA claimants £29.05 a week worse off</a:t>
            </a:r>
          </a:p>
        </p:txBody>
      </p:sp>
    </p:spTree>
    <p:extLst>
      <p:ext uri="{BB962C8B-B14F-4D97-AF65-F5344CB8AC3E}">
        <p14:creationId xmlns:p14="http://schemas.microsoft.com/office/powerpoint/2010/main" val="209136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dirty="0">
                <a:latin typeface="Arial" charset="0"/>
              </a:rPr>
              <a:t>SUPPORT FOR MORTGAGE INTEREST BECOMES A LOAN</a:t>
            </a:r>
            <a:endParaRPr lang="en-GB" altLang="en-US" sz="32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altLang="en-US" dirty="0" smtClean="0">
              <a:latin typeface="Arial" charset="0"/>
            </a:endParaRPr>
          </a:p>
          <a:p>
            <a:endParaRPr lang="en-GB" altLang="en-US" dirty="0" smtClean="0">
              <a:latin typeface="Arial" charset="0"/>
            </a:endParaRPr>
          </a:p>
          <a:p>
            <a:endParaRPr lang="en-GB" altLang="en-US" dirty="0" smtClean="0">
              <a:latin typeface="Arial" charset="0"/>
            </a:endParaRPr>
          </a:p>
          <a:p>
            <a:endParaRPr lang="en-GB" altLang="en-US" dirty="0" smtClean="0">
              <a:latin typeface="Arial" charset="0"/>
            </a:endParaRPr>
          </a:p>
          <a:p>
            <a:endParaRPr lang="en-GB" altLang="en-US" dirty="0" smtClean="0">
              <a:latin typeface="Arial" charset="0"/>
            </a:endParaRPr>
          </a:p>
          <a:p>
            <a:endParaRPr lang="en-GB" altLang="en-US" dirty="0" smtClean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905000" y="1417638"/>
            <a:ext cx="8229600" cy="4680520"/>
          </a:xfrm>
        </p:spPr>
        <p:txBody>
          <a:bodyPr>
            <a:normAutofit/>
          </a:bodyPr>
          <a:lstStyle/>
          <a:p>
            <a:r>
              <a:rPr lang="en-GB" dirty="0" smtClean="0"/>
              <a:t>From April 2018, amounts of benefit for mortgage interest become a loan</a:t>
            </a:r>
          </a:p>
          <a:p>
            <a:r>
              <a:rPr lang="en-GB" dirty="0" smtClean="0"/>
              <a:t>Loans will be optional and claimants required to get financial advice before taking a loan</a:t>
            </a:r>
          </a:p>
          <a:p>
            <a:r>
              <a:rPr lang="en-GB" dirty="0" smtClean="0"/>
              <a:t>May be similar rules to current system in relation to:</a:t>
            </a:r>
          </a:p>
          <a:p>
            <a:pPr lvl="1"/>
            <a:r>
              <a:rPr lang="en-GB" dirty="0" smtClean="0"/>
              <a:t>Waiting periods</a:t>
            </a:r>
          </a:p>
          <a:p>
            <a:pPr lvl="1"/>
            <a:r>
              <a:rPr lang="en-GB" dirty="0" smtClean="0"/>
              <a:t>Capital limits </a:t>
            </a:r>
          </a:p>
          <a:p>
            <a:pPr lvl="1"/>
            <a:r>
              <a:rPr lang="en-GB" dirty="0" smtClean="0"/>
              <a:t>Eligible loans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7568" y="5189538"/>
            <a:ext cx="6544344" cy="1077218"/>
          </a:xfrm>
          <a:prstGeom prst="rect">
            <a:avLst/>
          </a:prstGeom>
          <a:ln>
            <a:solidFill>
              <a:srgbClr val="00AB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prstClr val="black"/>
                </a:solidFill>
              </a:rPr>
              <a:t>Owner-occupiers on means-tested benefits lose up to £120 a week</a:t>
            </a:r>
          </a:p>
        </p:txBody>
      </p:sp>
    </p:spTree>
    <p:extLst>
      <p:ext uri="{BB962C8B-B14F-4D97-AF65-F5344CB8AC3E}">
        <p14:creationId xmlns:p14="http://schemas.microsoft.com/office/powerpoint/2010/main" val="26462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CONDITIONALITY EXTENDED</a:t>
            </a:r>
            <a:endParaRPr lang="en-GB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From April 2017, lone parents of 3-4 year-old children must look for work</a:t>
            </a:r>
          </a:p>
          <a:p>
            <a:r>
              <a:rPr lang="en-GB" sz="2800" dirty="0"/>
              <a:t>Lone parents of 2 year-old children must ‘prepare for work’</a:t>
            </a:r>
          </a:p>
          <a:p>
            <a:r>
              <a:rPr lang="en-GB" sz="2800" dirty="0"/>
              <a:t>Linked to extension of free childcare places (in England)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51584" y="4581129"/>
            <a:ext cx="7067128" cy="1384995"/>
          </a:xfrm>
          <a:prstGeom prst="rect">
            <a:avLst/>
          </a:prstGeom>
          <a:ln>
            <a:solidFill>
              <a:srgbClr val="00ABE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prstClr val="black"/>
                </a:solidFill>
              </a:rPr>
              <a:t>Risk of Scottish parents being forced to seek work without adequate and affordable childcare arrangements in place </a:t>
            </a:r>
          </a:p>
        </p:txBody>
      </p:sp>
    </p:spTree>
    <p:extLst>
      <p:ext uri="{BB962C8B-B14F-4D97-AF65-F5344CB8AC3E}">
        <p14:creationId xmlns:p14="http://schemas.microsoft.com/office/powerpoint/2010/main" val="141214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smtClean="0"/>
              <a:t>CHILD </a:t>
            </a:r>
            <a:r>
              <a:rPr lang="en-GB" altLang="en-US" smtClean="0"/>
              <a:t>POVERTY ‘ERADICATED’</a:t>
            </a:r>
            <a:endParaRPr lang="en-GB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81200" y="1417639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sz="3500" dirty="0"/>
              <a:t>Repeal of the duty to:</a:t>
            </a:r>
          </a:p>
          <a:p>
            <a:pPr lvl="1"/>
            <a:r>
              <a:rPr lang="en-GB" dirty="0"/>
              <a:t>r</a:t>
            </a:r>
            <a:r>
              <a:rPr lang="en-GB" dirty="0" smtClean="0"/>
              <a:t>eport on</a:t>
            </a:r>
          </a:p>
          <a:p>
            <a:pPr lvl="1"/>
            <a:r>
              <a:rPr lang="en-GB" dirty="0"/>
              <a:t>c</a:t>
            </a:r>
            <a:r>
              <a:rPr lang="en-GB" dirty="0" smtClean="0"/>
              <a:t>reate a strategy to tackle</a:t>
            </a:r>
          </a:p>
          <a:p>
            <a:pPr lvl="1"/>
            <a:r>
              <a:rPr lang="en-GB" dirty="0"/>
              <a:t>r</a:t>
            </a:r>
            <a:r>
              <a:rPr lang="en-GB" dirty="0" smtClean="0"/>
              <a:t>educe</a:t>
            </a:r>
          </a:p>
          <a:p>
            <a:pPr marL="400050" lvl="1" indent="0">
              <a:buNone/>
            </a:pPr>
            <a:r>
              <a:rPr lang="en-GB" sz="3500" dirty="0"/>
              <a:t>child poverty</a:t>
            </a:r>
          </a:p>
          <a:p>
            <a:r>
              <a:rPr lang="en-GB" sz="3500" dirty="0"/>
              <a:t>Replaced by measures of full employment and educational attainment</a:t>
            </a:r>
          </a:p>
          <a:p>
            <a:r>
              <a:rPr lang="en-GB" sz="3500" dirty="0"/>
              <a:t>Scottish Government considering setting its own targets/duties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267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OTHER CHANGES</a:t>
            </a:r>
            <a:endParaRPr lang="en-GB" altLang="en-US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124744"/>
            <a:ext cx="8229600" cy="5544616"/>
          </a:xfrm>
        </p:spPr>
        <p:txBody>
          <a:bodyPr>
            <a:noAutofit/>
          </a:bodyPr>
          <a:lstStyle/>
          <a:p>
            <a:r>
              <a:rPr lang="en-GB" altLang="en-US" sz="2800" dirty="0">
                <a:latin typeface="Calibri" panose="020F0502020204030204" pitchFamily="34" charset="0"/>
              </a:rPr>
              <a:t>Universal credit work allowances reduced/removed (April 2016)</a:t>
            </a:r>
          </a:p>
          <a:p>
            <a:r>
              <a:rPr lang="en-GB" altLang="en-US" sz="2800" dirty="0">
                <a:latin typeface="Calibri" panose="020F0502020204030204" pitchFamily="34" charset="0"/>
              </a:rPr>
              <a:t>Sweeping cuts to tax credits (April 2016? - stalled by the House of Lords)</a:t>
            </a:r>
          </a:p>
          <a:p>
            <a:r>
              <a:rPr lang="en-GB" altLang="en-US" sz="2800" dirty="0">
                <a:latin typeface="Calibri" panose="020F0502020204030204" pitchFamily="34" charset="0"/>
              </a:rPr>
              <a:t>Waiting period for support with mortgage interest increases to 39 weeks (April 2016)</a:t>
            </a:r>
          </a:p>
          <a:p>
            <a:r>
              <a:rPr lang="en-GB" altLang="en-US" sz="2800" dirty="0">
                <a:latin typeface="Calibri" panose="020F0502020204030204" pitchFamily="34" charset="0"/>
              </a:rPr>
              <a:t>Reduction of housing benefit backdating to 4 weeks (April 2016)</a:t>
            </a:r>
          </a:p>
          <a:p>
            <a:r>
              <a:rPr lang="en-GB" altLang="en-US" sz="2800" dirty="0">
                <a:latin typeface="Calibri" panose="020F0502020204030204" pitchFamily="34" charset="0"/>
              </a:rPr>
              <a:t>Restrictions to universal credit amounts for rent to 18-21 year olds (April 2017)</a:t>
            </a:r>
          </a:p>
          <a:p>
            <a:r>
              <a:rPr lang="en-GB" altLang="en-US" sz="2800" dirty="0">
                <a:latin typeface="Calibri" panose="020F0502020204030204" pitchFamily="34" charset="0"/>
              </a:rPr>
              <a:t>‘Youth obligation’ for claimants aged 18-21 on universal credit (April 2017)</a:t>
            </a:r>
          </a:p>
          <a:p>
            <a:endParaRPr lang="en-GB" altLang="en-US" sz="2800" dirty="0">
              <a:latin typeface="Calibri" panose="020F0502020204030204" pitchFamily="34" charset="0"/>
            </a:endParaRPr>
          </a:p>
          <a:p>
            <a:endParaRPr lang="en-GB" alt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95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CPAG </a:t>
            </a:r>
            <a:r>
              <a:rPr lang="en-GB" dirty="0" smtClean="0"/>
              <a:t>IN SCOTLAND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8" y="1149386"/>
            <a:ext cx="7651452" cy="54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75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6973" y="2561643"/>
            <a:ext cx="89380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 smtClean="0"/>
              <a:t>ANY QUESTIONS?</a:t>
            </a:r>
          </a:p>
          <a:p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 descr="C:\Users\LPlumb\AppData\Local\Microsoft\Windows\Temporary Internet Files\Content.Outlook\QTI8Y5T0\EVOC ribbo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29200"/>
            <a:ext cx="9144000" cy="1512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1769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6973" y="1482486"/>
            <a:ext cx="89380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4800" b="1" dirty="0" smtClean="0"/>
          </a:p>
          <a:p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 descr="C:\Users\LPlumb\AppData\Local\Microsoft\Windows\Temporary Internet Files\Content.Outlook\QTI8Y5T0\EVOC ribbo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29200"/>
            <a:ext cx="9144000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9563" y="-1104900"/>
            <a:ext cx="12811125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2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908720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en-GB" sz="4800" b="1" dirty="0"/>
              <a:t/>
            </a:r>
            <a:br>
              <a:rPr lang="en-GB" sz="4800" b="1" dirty="0"/>
            </a:br>
            <a:r>
              <a:rPr lang="en-GB" sz="4800" b="1" dirty="0"/>
              <a:t>THANK YOU 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207568" y="1412776"/>
            <a:ext cx="7920880" cy="1224136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329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ug 2015 rebranding - training course 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778</Words>
  <Application>Microsoft Office PowerPoint</Application>
  <PresentationFormat>Widescreen</PresentationFormat>
  <Paragraphs>148</Paragraphs>
  <Slides>24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ＭＳ Ｐゴシック</vt:lpstr>
      <vt:lpstr>Arial</vt:lpstr>
      <vt:lpstr>Calibri</vt:lpstr>
      <vt:lpstr>Calibri Light</vt:lpstr>
      <vt:lpstr>Times New Roman</vt:lpstr>
      <vt:lpstr>Office Theme</vt:lpstr>
      <vt:lpstr>Aug 2015 rebranding - training course powerpoint template</vt:lpstr>
      <vt:lpstr>Default Design</vt:lpstr>
      <vt:lpstr>  Welcome!</vt:lpstr>
      <vt:lpstr>PowerPoint Presentation</vt:lpstr>
      <vt:lpstr>PowerPoint Presentation</vt:lpstr>
      <vt:lpstr>PowerPoint Presentation</vt:lpstr>
      <vt:lpstr>Scotland Bill</vt:lpstr>
      <vt:lpstr>Where we are now</vt:lpstr>
      <vt:lpstr>New Powers</vt:lpstr>
      <vt:lpstr>New Social Security Powers</vt:lpstr>
      <vt:lpstr>Risks</vt:lpstr>
      <vt:lpstr>PowerPoint Presentation</vt:lpstr>
      <vt:lpstr>  Allan Young Welfare Reform Engagement Officer 0141 559 5017 allan.young@scvo.org.uk  </vt:lpstr>
      <vt:lpstr>PLANNED UK GOVERNMENT WELFARE REFORMS</vt:lpstr>
      <vt:lpstr>BENEFIT RATES FROZEN FOR FOUR YEARS</vt:lpstr>
      <vt:lpstr>BENEFIT CAP REDUCED</vt:lpstr>
      <vt:lpstr>LIMITS ON NUMBER OF CHILDREN</vt:lpstr>
      <vt:lpstr>WORK-RELATED ACTIVITY COMPONENT ABOLISHED</vt:lpstr>
      <vt:lpstr>SUPPORT FOR MORTGAGE INTEREST BECOMES A LOAN</vt:lpstr>
      <vt:lpstr>CONDITIONALITY EXTENDED</vt:lpstr>
      <vt:lpstr>CHILD POVERTY ‘ERADICATED’</vt:lpstr>
      <vt:lpstr>OTHER CHANGES</vt:lpstr>
      <vt:lpstr>CPAG IN SCOTLAND</vt:lpstr>
      <vt:lpstr>PowerPoint Presentation</vt:lpstr>
      <vt:lpstr>PowerPoint Presentation</vt:lpstr>
      <vt:lpstr> THANK YOU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dc:creator>Laura Plumb</dc:creator>
  <cp:lastModifiedBy>Sarah Wardrop</cp:lastModifiedBy>
  <cp:revision>8</cp:revision>
  <dcterms:created xsi:type="dcterms:W3CDTF">2015-10-27T16:58:37Z</dcterms:created>
  <dcterms:modified xsi:type="dcterms:W3CDTF">2015-11-13T15:40:52Z</dcterms:modified>
</cp:coreProperties>
</file>