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76" r:id="rId3"/>
  </p:sldMasterIdLst>
  <p:notesMasterIdLst>
    <p:notesMasterId r:id="rId28"/>
  </p:notesMasterIdLst>
  <p:handoutMasterIdLst>
    <p:handoutMasterId r:id="rId29"/>
  </p:handoutMasterIdLst>
  <p:sldIdLst>
    <p:sldId id="256" r:id="rId4"/>
    <p:sldId id="356" r:id="rId5"/>
    <p:sldId id="457" r:id="rId6"/>
    <p:sldId id="451" r:id="rId7"/>
    <p:sldId id="464" r:id="rId8"/>
    <p:sldId id="447" r:id="rId9"/>
    <p:sldId id="413" r:id="rId10"/>
    <p:sldId id="379" r:id="rId11"/>
    <p:sldId id="399" r:id="rId12"/>
    <p:sldId id="477" r:id="rId13"/>
    <p:sldId id="426" r:id="rId14"/>
    <p:sldId id="414" r:id="rId15"/>
    <p:sldId id="482" r:id="rId16"/>
    <p:sldId id="461" r:id="rId17"/>
    <p:sldId id="424" r:id="rId18"/>
    <p:sldId id="418" r:id="rId19"/>
    <p:sldId id="415" r:id="rId20"/>
    <p:sldId id="489" r:id="rId21"/>
    <p:sldId id="469" r:id="rId22"/>
    <p:sldId id="444" r:id="rId23"/>
    <p:sldId id="416" r:id="rId24"/>
    <p:sldId id="384" r:id="rId25"/>
    <p:sldId id="490" r:id="rId26"/>
    <p:sldId id="462" r:id="rId27"/>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35">
          <p15:clr>
            <a:srgbClr val="A4A3A4"/>
          </p15:clr>
        </p15:guide>
      </p15:sldGuideLst>
    </p:ext>
    <p:ext uri="{2D200454-40CA-4A62-9FC3-DE9A4176ACB9}">
      <p15:notesGuideLst xmlns:p15="http://schemas.microsoft.com/office/powerpoint/2012/main">
        <p15:guide id="1" orient="horz" pos="3132">
          <p15:clr>
            <a:srgbClr val="A4A3A4"/>
          </p15:clr>
        </p15:guide>
        <p15:guide id="2" pos="214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092"/>
    <a:srgbClr val="C54E90"/>
    <a:srgbClr val="D0D8E8"/>
    <a:srgbClr val="C39B2B"/>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94" autoAdjust="0"/>
    <p:restoredTop sz="99104" autoAdjust="0"/>
  </p:normalViewPr>
  <p:slideViewPr>
    <p:cSldViewPr>
      <p:cViewPr varScale="1">
        <p:scale>
          <a:sx n="78" d="100"/>
          <a:sy n="78" d="100"/>
        </p:scale>
        <p:origin x="1164" y="90"/>
      </p:cViewPr>
      <p:guideLst>
        <p:guide orient="horz" pos="2160"/>
        <p:guide pos="283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1" d="100"/>
          <a:sy n="51" d="100"/>
        </p:scale>
        <p:origin x="-2958" y="-96"/>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82CD86-CA2C-4A1F-96A3-E99CC0F3E9C4}"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GB"/>
        </a:p>
      </dgm:t>
    </dgm:pt>
    <dgm:pt modelId="{6C4AEC59-9C57-45AF-BDA7-7069668978DC}">
      <dgm:prSet phldrT="[Text]"/>
      <dgm:spPr/>
      <dgm:t>
        <a:bodyPr/>
        <a:lstStyle/>
        <a:p>
          <a:r>
            <a:rPr lang="en-GB" dirty="0" smtClean="0"/>
            <a:t>Community Participation Requests</a:t>
          </a:r>
          <a:endParaRPr lang="en-GB" dirty="0"/>
        </a:p>
      </dgm:t>
    </dgm:pt>
    <dgm:pt modelId="{0308DC96-B0FE-4A64-83E3-3FA6B9B512C2}" type="parTrans" cxnId="{35BBA653-D08B-43CF-A948-F9A76048ACD5}">
      <dgm:prSet/>
      <dgm:spPr/>
      <dgm:t>
        <a:bodyPr/>
        <a:lstStyle/>
        <a:p>
          <a:endParaRPr lang="en-GB"/>
        </a:p>
      </dgm:t>
    </dgm:pt>
    <dgm:pt modelId="{37D583CF-9233-4732-B11F-DB638D46149B}" type="sibTrans" cxnId="{35BBA653-D08B-43CF-A948-F9A76048ACD5}">
      <dgm:prSet/>
      <dgm:spPr/>
      <dgm:t>
        <a:bodyPr/>
        <a:lstStyle/>
        <a:p>
          <a:endParaRPr lang="en-GB"/>
        </a:p>
      </dgm:t>
    </dgm:pt>
    <dgm:pt modelId="{A72FD583-816A-434E-B9FB-D0A5EE47093F}">
      <dgm:prSet phldrT="[Text]"/>
      <dgm:spPr/>
      <dgm:t>
        <a:bodyPr/>
        <a:lstStyle/>
        <a:p>
          <a:r>
            <a:rPr lang="en-GB" dirty="0" smtClean="0"/>
            <a:t>Community Asset Transfer</a:t>
          </a:r>
          <a:endParaRPr lang="en-GB" dirty="0"/>
        </a:p>
      </dgm:t>
    </dgm:pt>
    <dgm:pt modelId="{E2B30DF8-FBB8-4A67-910C-1891AE518CA2}" type="parTrans" cxnId="{660B879C-0947-4A88-B5B0-52F41BAA0DE4}">
      <dgm:prSet/>
      <dgm:spPr/>
      <dgm:t>
        <a:bodyPr/>
        <a:lstStyle/>
        <a:p>
          <a:endParaRPr lang="en-GB"/>
        </a:p>
      </dgm:t>
    </dgm:pt>
    <dgm:pt modelId="{97001ADA-9D2B-401F-BA04-179E7EC272C1}" type="sibTrans" cxnId="{660B879C-0947-4A88-B5B0-52F41BAA0DE4}">
      <dgm:prSet/>
      <dgm:spPr/>
      <dgm:t>
        <a:bodyPr/>
        <a:lstStyle/>
        <a:p>
          <a:endParaRPr lang="en-GB"/>
        </a:p>
      </dgm:t>
    </dgm:pt>
    <dgm:pt modelId="{B9C7A95C-9247-4F43-84B5-EDD5F698C38D}">
      <dgm:prSet phldrT="[Text]"/>
      <dgm:spPr/>
      <dgm:t>
        <a:bodyPr/>
        <a:lstStyle/>
        <a:p>
          <a:r>
            <a:rPr lang="en-GB" dirty="0" smtClean="0"/>
            <a:t>Community Planning and Community Engagement</a:t>
          </a:r>
          <a:endParaRPr lang="en-GB" dirty="0"/>
        </a:p>
      </dgm:t>
    </dgm:pt>
    <dgm:pt modelId="{D2145463-A7B3-4669-97DA-7FEB5EC2E2C9}" type="parTrans" cxnId="{CD4EC4C6-EF38-4394-87F8-CEB7424D7AAE}">
      <dgm:prSet/>
      <dgm:spPr/>
      <dgm:t>
        <a:bodyPr/>
        <a:lstStyle/>
        <a:p>
          <a:endParaRPr lang="en-GB"/>
        </a:p>
      </dgm:t>
    </dgm:pt>
    <dgm:pt modelId="{747A2095-C48B-461C-8ECD-8E732416FFA1}" type="sibTrans" cxnId="{CD4EC4C6-EF38-4394-87F8-CEB7424D7AAE}">
      <dgm:prSet/>
      <dgm:spPr/>
      <dgm:t>
        <a:bodyPr/>
        <a:lstStyle/>
        <a:p>
          <a:endParaRPr lang="en-GB"/>
        </a:p>
      </dgm:t>
    </dgm:pt>
    <dgm:pt modelId="{1EC30A84-89F8-4ECF-A61E-80C2A137DD68}">
      <dgm:prSet phldrT="[Text]"/>
      <dgm:spPr/>
      <dgm:t>
        <a:bodyPr/>
        <a:lstStyle/>
        <a:p>
          <a:r>
            <a:rPr lang="en-GB" dirty="0" smtClean="0"/>
            <a:t>Local Outcome improvement Plans and Locality Improvement Plans</a:t>
          </a:r>
          <a:endParaRPr lang="en-GB" dirty="0"/>
        </a:p>
      </dgm:t>
    </dgm:pt>
    <dgm:pt modelId="{DE5CA203-02B1-4172-BACE-2DD1B3FBED49}" type="parTrans" cxnId="{255B1F14-3E09-48FB-86BF-0910F682025A}">
      <dgm:prSet/>
      <dgm:spPr/>
      <dgm:t>
        <a:bodyPr/>
        <a:lstStyle/>
        <a:p>
          <a:endParaRPr lang="en-GB"/>
        </a:p>
      </dgm:t>
    </dgm:pt>
    <dgm:pt modelId="{3B87A99F-EEA1-4118-BCA3-C2D1DDC44092}" type="sibTrans" cxnId="{255B1F14-3E09-48FB-86BF-0910F682025A}">
      <dgm:prSet/>
      <dgm:spPr/>
      <dgm:t>
        <a:bodyPr/>
        <a:lstStyle/>
        <a:p>
          <a:endParaRPr lang="en-GB"/>
        </a:p>
      </dgm:t>
    </dgm:pt>
    <dgm:pt modelId="{F0D11C53-CD48-4902-AA1E-A3061489D390}" type="pres">
      <dgm:prSet presAssocID="{8C82CD86-CA2C-4A1F-96A3-E99CC0F3E9C4}" presName="matrix" presStyleCnt="0">
        <dgm:presLayoutVars>
          <dgm:chMax val="1"/>
          <dgm:dir/>
          <dgm:resizeHandles val="exact"/>
        </dgm:presLayoutVars>
      </dgm:prSet>
      <dgm:spPr/>
      <dgm:t>
        <a:bodyPr/>
        <a:lstStyle/>
        <a:p>
          <a:endParaRPr lang="en-GB"/>
        </a:p>
      </dgm:t>
    </dgm:pt>
    <dgm:pt modelId="{CF198BB0-02C2-47FD-8BAD-53692B9B7939}" type="pres">
      <dgm:prSet presAssocID="{8C82CD86-CA2C-4A1F-96A3-E99CC0F3E9C4}" presName="diamond" presStyleLbl="bgShp" presStyleIdx="0" presStyleCnt="1" custScaleX="196675"/>
      <dgm:spPr/>
    </dgm:pt>
    <dgm:pt modelId="{CCE2CE1C-03E6-48A1-ADDD-06A5DB15DFA7}" type="pres">
      <dgm:prSet presAssocID="{8C82CD86-CA2C-4A1F-96A3-E99CC0F3E9C4}" presName="quad1" presStyleLbl="node1" presStyleIdx="0" presStyleCnt="4">
        <dgm:presLayoutVars>
          <dgm:chMax val="0"/>
          <dgm:chPref val="0"/>
          <dgm:bulletEnabled val="1"/>
        </dgm:presLayoutVars>
      </dgm:prSet>
      <dgm:spPr/>
      <dgm:t>
        <a:bodyPr/>
        <a:lstStyle/>
        <a:p>
          <a:endParaRPr lang="en-GB"/>
        </a:p>
      </dgm:t>
    </dgm:pt>
    <dgm:pt modelId="{3EF28F00-5B0B-456A-A7B8-F65F81B040AA}" type="pres">
      <dgm:prSet presAssocID="{8C82CD86-CA2C-4A1F-96A3-E99CC0F3E9C4}" presName="quad2" presStyleLbl="node1" presStyleIdx="1" presStyleCnt="4" custScaleX="96752">
        <dgm:presLayoutVars>
          <dgm:chMax val="0"/>
          <dgm:chPref val="0"/>
          <dgm:bulletEnabled val="1"/>
        </dgm:presLayoutVars>
      </dgm:prSet>
      <dgm:spPr/>
      <dgm:t>
        <a:bodyPr/>
        <a:lstStyle/>
        <a:p>
          <a:endParaRPr lang="en-GB"/>
        </a:p>
      </dgm:t>
    </dgm:pt>
    <dgm:pt modelId="{F955F5F9-B74F-4857-8A1D-28AD039BF178}" type="pres">
      <dgm:prSet presAssocID="{8C82CD86-CA2C-4A1F-96A3-E99CC0F3E9C4}" presName="quad3" presStyleLbl="node1" presStyleIdx="2" presStyleCnt="4">
        <dgm:presLayoutVars>
          <dgm:chMax val="0"/>
          <dgm:chPref val="0"/>
          <dgm:bulletEnabled val="1"/>
        </dgm:presLayoutVars>
      </dgm:prSet>
      <dgm:spPr/>
      <dgm:t>
        <a:bodyPr/>
        <a:lstStyle/>
        <a:p>
          <a:endParaRPr lang="en-GB"/>
        </a:p>
      </dgm:t>
    </dgm:pt>
    <dgm:pt modelId="{23098220-D2B0-4269-859C-B4DD07BC2C89}" type="pres">
      <dgm:prSet presAssocID="{8C82CD86-CA2C-4A1F-96A3-E99CC0F3E9C4}" presName="quad4" presStyleLbl="node1" presStyleIdx="3" presStyleCnt="4">
        <dgm:presLayoutVars>
          <dgm:chMax val="0"/>
          <dgm:chPref val="0"/>
          <dgm:bulletEnabled val="1"/>
        </dgm:presLayoutVars>
      </dgm:prSet>
      <dgm:spPr/>
      <dgm:t>
        <a:bodyPr/>
        <a:lstStyle/>
        <a:p>
          <a:endParaRPr lang="en-GB"/>
        </a:p>
      </dgm:t>
    </dgm:pt>
  </dgm:ptLst>
  <dgm:cxnLst>
    <dgm:cxn modelId="{35BBA653-D08B-43CF-A948-F9A76048ACD5}" srcId="{8C82CD86-CA2C-4A1F-96A3-E99CC0F3E9C4}" destId="{6C4AEC59-9C57-45AF-BDA7-7069668978DC}" srcOrd="0" destOrd="0" parTransId="{0308DC96-B0FE-4A64-83E3-3FA6B9B512C2}" sibTransId="{37D583CF-9233-4732-B11F-DB638D46149B}"/>
    <dgm:cxn modelId="{49111860-BA5E-4D33-B1A6-4A99EAA8C88C}" type="presOf" srcId="{B9C7A95C-9247-4F43-84B5-EDD5F698C38D}" destId="{F955F5F9-B74F-4857-8A1D-28AD039BF178}" srcOrd="0" destOrd="0" presId="urn:microsoft.com/office/officeart/2005/8/layout/matrix3"/>
    <dgm:cxn modelId="{255B1F14-3E09-48FB-86BF-0910F682025A}" srcId="{8C82CD86-CA2C-4A1F-96A3-E99CC0F3E9C4}" destId="{1EC30A84-89F8-4ECF-A61E-80C2A137DD68}" srcOrd="3" destOrd="0" parTransId="{DE5CA203-02B1-4172-BACE-2DD1B3FBED49}" sibTransId="{3B87A99F-EEA1-4118-BCA3-C2D1DDC44092}"/>
    <dgm:cxn modelId="{80F34FD1-3452-427D-BC1C-989E948FD8E2}" type="presOf" srcId="{A72FD583-816A-434E-B9FB-D0A5EE47093F}" destId="{3EF28F00-5B0B-456A-A7B8-F65F81B040AA}" srcOrd="0" destOrd="0" presId="urn:microsoft.com/office/officeart/2005/8/layout/matrix3"/>
    <dgm:cxn modelId="{2BC537DA-6379-40B4-8281-7198BE91CED5}" type="presOf" srcId="{8C82CD86-CA2C-4A1F-96A3-E99CC0F3E9C4}" destId="{F0D11C53-CD48-4902-AA1E-A3061489D390}" srcOrd="0" destOrd="0" presId="urn:microsoft.com/office/officeart/2005/8/layout/matrix3"/>
    <dgm:cxn modelId="{290B78BB-502D-483F-8BAA-5AC7E6C98CF2}" type="presOf" srcId="{6C4AEC59-9C57-45AF-BDA7-7069668978DC}" destId="{CCE2CE1C-03E6-48A1-ADDD-06A5DB15DFA7}" srcOrd="0" destOrd="0" presId="urn:microsoft.com/office/officeart/2005/8/layout/matrix3"/>
    <dgm:cxn modelId="{CD4EC4C6-EF38-4394-87F8-CEB7424D7AAE}" srcId="{8C82CD86-CA2C-4A1F-96A3-E99CC0F3E9C4}" destId="{B9C7A95C-9247-4F43-84B5-EDD5F698C38D}" srcOrd="2" destOrd="0" parTransId="{D2145463-A7B3-4669-97DA-7FEB5EC2E2C9}" sibTransId="{747A2095-C48B-461C-8ECD-8E732416FFA1}"/>
    <dgm:cxn modelId="{1AF50AB7-352A-4E30-9CEE-7D299792DDD0}" type="presOf" srcId="{1EC30A84-89F8-4ECF-A61E-80C2A137DD68}" destId="{23098220-D2B0-4269-859C-B4DD07BC2C89}" srcOrd="0" destOrd="0" presId="urn:microsoft.com/office/officeart/2005/8/layout/matrix3"/>
    <dgm:cxn modelId="{660B879C-0947-4A88-B5B0-52F41BAA0DE4}" srcId="{8C82CD86-CA2C-4A1F-96A3-E99CC0F3E9C4}" destId="{A72FD583-816A-434E-B9FB-D0A5EE47093F}" srcOrd="1" destOrd="0" parTransId="{E2B30DF8-FBB8-4A67-910C-1891AE518CA2}" sibTransId="{97001ADA-9D2B-401F-BA04-179E7EC272C1}"/>
    <dgm:cxn modelId="{150F3F7A-FCBB-42BC-A07C-6C4A831593CE}" type="presParOf" srcId="{F0D11C53-CD48-4902-AA1E-A3061489D390}" destId="{CF198BB0-02C2-47FD-8BAD-53692B9B7939}" srcOrd="0" destOrd="0" presId="urn:microsoft.com/office/officeart/2005/8/layout/matrix3"/>
    <dgm:cxn modelId="{4560A529-07F1-4A0F-8AD8-91C03D67168C}" type="presParOf" srcId="{F0D11C53-CD48-4902-AA1E-A3061489D390}" destId="{CCE2CE1C-03E6-48A1-ADDD-06A5DB15DFA7}" srcOrd="1" destOrd="0" presId="urn:microsoft.com/office/officeart/2005/8/layout/matrix3"/>
    <dgm:cxn modelId="{FC11D856-C99E-48E0-8C03-B15C29C80FF7}" type="presParOf" srcId="{F0D11C53-CD48-4902-AA1E-A3061489D390}" destId="{3EF28F00-5B0B-456A-A7B8-F65F81B040AA}" srcOrd="2" destOrd="0" presId="urn:microsoft.com/office/officeart/2005/8/layout/matrix3"/>
    <dgm:cxn modelId="{12F4BE4A-5213-4412-8690-045B16F54DDA}" type="presParOf" srcId="{F0D11C53-CD48-4902-AA1E-A3061489D390}" destId="{F955F5F9-B74F-4857-8A1D-28AD039BF178}" srcOrd="3" destOrd="0" presId="urn:microsoft.com/office/officeart/2005/8/layout/matrix3"/>
    <dgm:cxn modelId="{4A9B1CDF-EA5F-43E5-8897-67352AC8EDC9}" type="presParOf" srcId="{F0D11C53-CD48-4902-AA1E-A3061489D390}" destId="{23098220-D2B0-4269-859C-B4DD07BC2C89}"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F0AED5-A213-423F-8A9D-C734DD73B174}" type="doc">
      <dgm:prSet loTypeId="urn:microsoft.com/office/officeart/2005/8/layout/pyramid1" loCatId="pyramid" qsTypeId="urn:microsoft.com/office/officeart/2005/8/quickstyle/simple1" qsCatId="simple" csTypeId="urn:microsoft.com/office/officeart/2005/8/colors/accent1_2" csCatId="accent1" phldr="1"/>
      <dgm:spPr/>
    </dgm:pt>
    <dgm:pt modelId="{5D47A1D8-FB35-41B6-BCE9-60FF9C60EDE1}">
      <dgm:prSet phldrT="[Text]" custT="1"/>
      <dgm:spPr>
        <a:solidFill>
          <a:srgbClr val="7030A0"/>
        </a:solidFill>
      </dgm:spPr>
      <dgm:t>
        <a:bodyPr/>
        <a:lstStyle/>
        <a:p>
          <a:endParaRPr lang="en-GB" sz="1000" b="1" dirty="0" smtClean="0"/>
        </a:p>
        <a:p>
          <a:endParaRPr lang="en-GB" sz="1000" b="1" dirty="0" smtClean="0"/>
        </a:p>
        <a:p>
          <a:r>
            <a:rPr lang="en-GB" sz="1000" b="1" dirty="0" smtClean="0"/>
            <a:t>Tertiary</a:t>
          </a:r>
          <a:endParaRPr lang="en-GB" sz="1000" b="1" dirty="0"/>
        </a:p>
      </dgm:t>
    </dgm:pt>
    <dgm:pt modelId="{63A8BD47-A4D5-47C1-A860-A40DA8207C47}" type="parTrans" cxnId="{8225F294-52D2-4BDA-A1FD-B09A8C3E9BC3}">
      <dgm:prSet/>
      <dgm:spPr/>
      <dgm:t>
        <a:bodyPr/>
        <a:lstStyle/>
        <a:p>
          <a:endParaRPr lang="en-GB" sz="1000" b="1"/>
        </a:p>
      </dgm:t>
    </dgm:pt>
    <dgm:pt modelId="{DD68F231-6796-4138-B412-D9EB1F5051AC}" type="sibTrans" cxnId="{8225F294-52D2-4BDA-A1FD-B09A8C3E9BC3}">
      <dgm:prSet/>
      <dgm:spPr/>
      <dgm:t>
        <a:bodyPr/>
        <a:lstStyle/>
        <a:p>
          <a:endParaRPr lang="en-GB" sz="1000" b="1"/>
        </a:p>
      </dgm:t>
    </dgm:pt>
    <dgm:pt modelId="{4F4476AE-05A5-434D-9A52-CD9652259430}">
      <dgm:prSet phldrT="[Text]" custT="1"/>
      <dgm:spPr>
        <a:solidFill>
          <a:srgbClr val="0070C0"/>
        </a:solidFill>
      </dgm:spPr>
      <dgm:t>
        <a:bodyPr/>
        <a:lstStyle/>
        <a:p>
          <a:r>
            <a:rPr lang="en-GB" sz="1000" b="1" dirty="0" smtClean="0">
              <a:solidFill>
                <a:schemeClr val="tx2">
                  <a:lumMod val="75000"/>
                </a:schemeClr>
              </a:solidFill>
            </a:rPr>
            <a:t>Secondary</a:t>
          </a:r>
          <a:endParaRPr lang="en-GB" sz="1000" b="1" dirty="0">
            <a:solidFill>
              <a:schemeClr val="tx2">
                <a:lumMod val="75000"/>
              </a:schemeClr>
            </a:solidFill>
          </a:endParaRPr>
        </a:p>
      </dgm:t>
    </dgm:pt>
    <dgm:pt modelId="{4FA1B888-B5BF-424D-9E5E-4EC3DD29F174}" type="parTrans" cxnId="{7E55193E-0C24-432F-9273-868F23DAA449}">
      <dgm:prSet/>
      <dgm:spPr/>
      <dgm:t>
        <a:bodyPr/>
        <a:lstStyle/>
        <a:p>
          <a:endParaRPr lang="en-GB" sz="1000" b="1"/>
        </a:p>
      </dgm:t>
    </dgm:pt>
    <dgm:pt modelId="{36A8F595-D80E-44A1-B213-DCF7359789BA}" type="sibTrans" cxnId="{7E55193E-0C24-432F-9273-868F23DAA449}">
      <dgm:prSet/>
      <dgm:spPr/>
      <dgm:t>
        <a:bodyPr/>
        <a:lstStyle/>
        <a:p>
          <a:endParaRPr lang="en-GB" sz="1000" b="1"/>
        </a:p>
      </dgm:t>
    </dgm:pt>
    <dgm:pt modelId="{AD317F9B-93F5-4B30-AE77-891F593C485C}">
      <dgm:prSet phldrT="[Text]" custT="1"/>
      <dgm:spPr/>
      <dgm:t>
        <a:bodyPr/>
        <a:lstStyle/>
        <a:p>
          <a:r>
            <a:rPr lang="en-GB" sz="1000" b="1" dirty="0" smtClean="0"/>
            <a:t>Primary</a:t>
          </a:r>
          <a:endParaRPr lang="en-GB" sz="1000" b="1" dirty="0"/>
        </a:p>
      </dgm:t>
    </dgm:pt>
    <dgm:pt modelId="{C0EFFB04-F2C5-4734-82B1-5E18FB1CB080}" type="parTrans" cxnId="{FE8E86F6-A512-49BC-8826-E167DE603CE6}">
      <dgm:prSet/>
      <dgm:spPr/>
      <dgm:t>
        <a:bodyPr/>
        <a:lstStyle/>
        <a:p>
          <a:endParaRPr lang="en-GB" sz="1000" b="1"/>
        </a:p>
      </dgm:t>
    </dgm:pt>
    <dgm:pt modelId="{CE7D2D8D-79D7-4EB0-A13C-FD6939EA4017}" type="sibTrans" cxnId="{FE8E86F6-A512-49BC-8826-E167DE603CE6}">
      <dgm:prSet/>
      <dgm:spPr/>
      <dgm:t>
        <a:bodyPr/>
        <a:lstStyle/>
        <a:p>
          <a:endParaRPr lang="en-GB" sz="1000" b="1"/>
        </a:p>
      </dgm:t>
    </dgm:pt>
    <dgm:pt modelId="{7F68C9C8-AB82-4A7C-B913-C6E8E70F98C3}" type="pres">
      <dgm:prSet presAssocID="{A9F0AED5-A213-423F-8A9D-C734DD73B174}" presName="Name0" presStyleCnt="0">
        <dgm:presLayoutVars>
          <dgm:dir/>
          <dgm:animLvl val="lvl"/>
          <dgm:resizeHandles val="exact"/>
        </dgm:presLayoutVars>
      </dgm:prSet>
      <dgm:spPr/>
    </dgm:pt>
    <dgm:pt modelId="{CD984FB7-1F36-4D9C-AE42-E739DCE34717}" type="pres">
      <dgm:prSet presAssocID="{5D47A1D8-FB35-41B6-BCE9-60FF9C60EDE1}" presName="Name8" presStyleCnt="0"/>
      <dgm:spPr/>
    </dgm:pt>
    <dgm:pt modelId="{2CDD79A7-C405-4816-AF18-682E193F4100}" type="pres">
      <dgm:prSet presAssocID="{5D47A1D8-FB35-41B6-BCE9-60FF9C60EDE1}" presName="level" presStyleLbl="node1" presStyleIdx="0" presStyleCnt="3">
        <dgm:presLayoutVars>
          <dgm:chMax val="1"/>
          <dgm:bulletEnabled val="1"/>
        </dgm:presLayoutVars>
      </dgm:prSet>
      <dgm:spPr/>
      <dgm:t>
        <a:bodyPr/>
        <a:lstStyle/>
        <a:p>
          <a:endParaRPr lang="en-GB"/>
        </a:p>
      </dgm:t>
    </dgm:pt>
    <dgm:pt modelId="{333E9F8E-2632-4199-9521-2D9599CD1A2A}" type="pres">
      <dgm:prSet presAssocID="{5D47A1D8-FB35-41B6-BCE9-60FF9C60EDE1}" presName="levelTx" presStyleLbl="revTx" presStyleIdx="0" presStyleCnt="0">
        <dgm:presLayoutVars>
          <dgm:chMax val="1"/>
          <dgm:bulletEnabled val="1"/>
        </dgm:presLayoutVars>
      </dgm:prSet>
      <dgm:spPr/>
      <dgm:t>
        <a:bodyPr/>
        <a:lstStyle/>
        <a:p>
          <a:endParaRPr lang="en-GB"/>
        </a:p>
      </dgm:t>
    </dgm:pt>
    <dgm:pt modelId="{AE1F281B-ABCE-48B5-88DE-DEF640C251A4}" type="pres">
      <dgm:prSet presAssocID="{4F4476AE-05A5-434D-9A52-CD9652259430}" presName="Name8" presStyleCnt="0"/>
      <dgm:spPr/>
    </dgm:pt>
    <dgm:pt modelId="{1B634D3A-8634-4853-AC16-7279FD271095}" type="pres">
      <dgm:prSet presAssocID="{4F4476AE-05A5-434D-9A52-CD9652259430}" presName="level" presStyleLbl="node1" presStyleIdx="1" presStyleCnt="3">
        <dgm:presLayoutVars>
          <dgm:chMax val="1"/>
          <dgm:bulletEnabled val="1"/>
        </dgm:presLayoutVars>
      </dgm:prSet>
      <dgm:spPr/>
      <dgm:t>
        <a:bodyPr/>
        <a:lstStyle/>
        <a:p>
          <a:endParaRPr lang="en-GB"/>
        </a:p>
      </dgm:t>
    </dgm:pt>
    <dgm:pt modelId="{5222A3CC-AA5F-4D50-879E-21624B68C6EA}" type="pres">
      <dgm:prSet presAssocID="{4F4476AE-05A5-434D-9A52-CD9652259430}" presName="levelTx" presStyleLbl="revTx" presStyleIdx="0" presStyleCnt="0">
        <dgm:presLayoutVars>
          <dgm:chMax val="1"/>
          <dgm:bulletEnabled val="1"/>
        </dgm:presLayoutVars>
      </dgm:prSet>
      <dgm:spPr/>
      <dgm:t>
        <a:bodyPr/>
        <a:lstStyle/>
        <a:p>
          <a:endParaRPr lang="en-GB"/>
        </a:p>
      </dgm:t>
    </dgm:pt>
    <dgm:pt modelId="{A3D7E385-B5A6-4B9A-B1AF-959E8224F5DE}" type="pres">
      <dgm:prSet presAssocID="{AD317F9B-93F5-4B30-AE77-891F593C485C}" presName="Name8" presStyleCnt="0"/>
      <dgm:spPr/>
    </dgm:pt>
    <dgm:pt modelId="{AB96D5DB-A397-4DC7-BE0C-EEE14FF17D2C}" type="pres">
      <dgm:prSet presAssocID="{AD317F9B-93F5-4B30-AE77-891F593C485C}" presName="level" presStyleLbl="node1" presStyleIdx="2" presStyleCnt="3">
        <dgm:presLayoutVars>
          <dgm:chMax val="1"/>
          <dgm:bulletEnabled val="1"/>
        </dgm:presLayoutVars>
      </dgm:prSet>
      <dgm:spPr/>
      <dgm:t>
        <a:bodyPr/>
        <a:lstStyle/>
        <a:p>
          <a:endParaRPr lang="en-GB"/>
        </a:p>
      </dgm:t>
    </dgm:pt>
    <dgm:pt modelId="{BD07F04E-1771-43FF-A6B5-BC1CE710C80C}" type="pres">
      <dgm:prSet presAssocID="{AD317F9B-93F5-4B30-AE77-891F593C485C}" presName="levelTx" presStyleLbl="revTx" presStyleIdx="0" presStyleCnt="0">
        <dgm:presLayoutVars>
          <dgm:chMax val="1"/>
          <dgm:bulletEnabled val="1"/>
        </dgm:presLayoutVars>
      </dgm:prSet>
      <dgm:spPr/>
      <dgm:t>
        <a:bodyPr/>
        <a:lstStyle/>
        <a:p>
          <a:endParaRPr lang="en-GB"/>
        </a:p>
      </dgm:t>
    </dgm:pt>
  </dgm:ptLst>
  <dgm:cxnLst>
    <dgm:cxn modelId="{7E55193E-0C24-432F-9273-868F23DAA449}" srcId="{A9F0AED5-A213-423F-8A9D-C734DD73B174}" destId="{4F4476AE-05A5-434D-9A52-CD9652259430}" srcOrd="1" destOrd="0" parTransId="{4FA1B888-B5BF-424D-9E5E-4EC3DD29F174}" sibTransId="{36A8F595-D80E-44A1-B213-DCF7359789BA}"/>
    <dgm:cxn modelId="{EA6B6CB0-4B27-4134-8689-C6116FC99D58}" type="presOf" srcId="{4F4476AE-05A5-434D-9A52-CD9652259430}" destId="{1B634D3A-8634-4853-AC16-7279FD271095}" srcOrd="0" destOrd="0" presId="urn:microsoft.com/office/officeart/2005/8/layout/pyramid1"/>
    <dgm:cxn modelId="{599D7535-5126-426A-874C-171716B7318C}" type="presOf" srcId="{AD317F9B-93F5-4B30-AE77-891F593C485C}" destId="{AB96D5DB-A397-4DC7-BE0C-EEE14FF17D2C}" srcOrd="0" destOrd="0" presId="urn:microsoft.com/office/officeart/2005/8/layout/pyramid1"/>
    <dgm:cxn modelId="{71D761A9-8D1A-4CF8-A3C1-0A4D807E4067}" type="presOf" srcId="{5D47A1D8-FB35-41B6-BCE9-60FF9C60EDE1}" destId="{333E9F8E-2632-4199-9521-2D9599CD1A2A}" srcOrd="1" destOrd="0" presId="urn:microsoft.com/office/officeart/2005/8/layout/pyramid1"/>
    <dgm:cxn modelId="{46045134-BEEE-42D5-9972-EF8230E52AC1}" type="presOf" srcId="{4F4476AE-05A5-434D-9A52-CD9652259430}" destId="{5222A3CC-AA5F-4D50-879E-21624B68C6EA}" srcOrd="1" destOrd="0" presId="urn:microsoft.com/office/officeart/2005/8/layout/pyramid1"/>
    <dgm:cxn modelId="{52F8DFFC-92FE-496F-B1CE-AB4C76250BE5}" type="presOf" srcId="{5D47A1D8-FB35-41B6-BCE9-60FF9C60EDE1}" destId="{2CDD79A7-C405-4816-AF18-682E193F4100}" srcOrd="0" destOrd="0" presId="urn:microsoft.com/office/officeart/2005/8/layout/pyramid1"/>
    <dgm:cxn modelId="{052EC150-042C-457B-AEC0-092FC1D7D990}" type="presOf" srcId="{A9F0AED5-A213-423F-8A9D-C734DD73B174}" destId="{7F68C9C8-AB82-4A7C-B913-C6E8E70F98C3}" srcOrd="0" destOrd="0" presId="urn:microsoft.com/office/officeart/2005/8/layout/pyramid1"/>
    <dgm:cxn modelId="{B88BB562-C33A-4357-9D39-36F15F61E55A}" type="presOf" srcId="{AD317F9B-93F5-4B30-AE77-891F593C485C}" destId="{BD07F04E-1771-43FF-A6B5-BC1CE710C80C}" srcOrd="1" destOrd="0" presId="urn:microsoft.com/office/officeart/2005/8/layout/pyramid1"/>
    <dgm:cxn modelId="{8225F294-52D2-4BDA-A1FD-B09A8C3E9BC3}" srcId="{A9F0AED5-A213-423F-8A9D-C734DD73B174}" destId="{5D47A1D8-FB35-41B6-BCE9-60FF9C60EDE1}" srcOrd="0" destOrd="0" parTransId="{63A8BD47-A4D5-47C1-A860-A40DA8207C47}" sibTransId="{DD68F231-6796-4138-B412-D9EB1F5051AC}"/>
    <dgm:cxn modelId="{FE8E86F6-A512-49BC-8826-E167DE603CE6}" srcId="{A9F0AED5-A213-423F-8A9D-C734DD73B174}" destId="{AD317F9B-93F5-4B30-AE77-891F593C485C}" srcOrd="2" destOrd="0" parTransId="{C0EFFB04-F2C5-4734-82B1-5E18FB1CB080}" sibTransId="{CE7D2D8D-79D7-4EB0-A13C-FD6939EA4017}"/>
    <dgm:cxn modelId="{370C8676-DD32-47B9-9198-44640D7968D6}" type="presParOf" srcId="{7F68C9C8-AB82-4A7C-B913-C6E8E70F98C3}" destId="{CD984FB7-1F36-4D9C-AE42-E739DCE34717}" srcOrd="0" destOrd="0" presId="urn:microsoft.com/office/officeart/2005/8/layout/pyramid1"/>
    <dgm:cxn modelId="{CFE57657-549A-4E1A-B5E4-D4C75FC0B3B1}" type="presParOf" srcId="{CD984FB7-1F36-4D9C-AE42-E739DCE34717}" destId="{2CDD79A7-C405-4816-AF18-682E193F4100}" srcOrd="0" destOrd="0" presId="urn:microsoft.com/office/officeart/2005/8/layout/pyramid1"/>
    <dgm:cxn modelId="{12E10A94-08EB-48A6-BD0B-A99BDEF493BD}" type="presParOf" srcId="{CD984FB7-1F36-4D9C-AE42-E739DCE34717}" destId="{333E9F8E-2632-4199-9521-2D9599CD1A2A}" srcOrd="1" destOrd="0" presId="urn:microsoft.com/office/officeart/2005/8/layout/pyramid1"/>
    <dgm:cxn modelId="{2131AB72-124E-41B7-A976-991AA66AD1B9}" type="presParOf" srcId="{7F68C9C8-AB82-4A7C-B913-C6E8E70F98C3}" destId="{AE1F281B-ABCE-48B5-88DE-DEF640C251A4}" srcOrd="1" destOrd="0" presId="urn:microsoft.com/office/officeart/2005/8/layout/pyramid1"/>
    <dgm:cxn modelId="{BB83CD8D-45EC-4B15-8AF5-86F66183D8B8}" type="presParOf" srcId="{AE1F281B-ABCE-48B5-88DE-DEF640C251A4}" destId="{1B634D3A-8634-4853-AC16-7279FD271095}" srcOrd="0" destOrd="0" presId="urn:microsoft.com/office/officeart/2005/8/layout/pyramid1"/>
    <dgm:cxn modelId="{CAE4074C-AC3E-4782-A85F-885D0215A120}" type="presParOf" srcId="{AE1F281B-ABCE-48B5-88DE-DEF640C251A4}" destId="{5222A3CC-AA5F-4D50-879E-21624B68C6EA}" srcOrd="1" destOrd="0" presId="urn:microsoft.com/office/officeart/2005/8/layout/pyramid1"/>
    <dgm:cxn modelId="{1B467985-07FE-4B6A-887F-9AC09166B305}" type="presParOf" srcId="{7F68C9C8-AB82-4A7C-B913-C6E8E70F98C3}" destId="{A3D7E385-B5A6-4B9A-B1AF-959E8224F5DE}" srcOrd="2" destOrd="0" presId="urn:microsoft.com/office/officeart/2005/8/layout/pyramid1"/>
    <dgm:cxn modelId="{282D6ADB-17E2-4BDD-968A-6B5F6E7C793B}" type="presParOf" srcId="{A3D7E385-B5A6-4B9A-B1AF-959E8224F5DE}" destId="{AB96D5DB-A397-4DC7-BE0C-EEE14FF17D2C}" srcOrd="0" destOrd="0" presId="urn:microsoft.com/office/officeart/2005/8/layout/pyramid1"/>
    <dgm:cxn modelId="{C1EBA529-FB7B-448F-BFA7-B2D2C9EDB441}" type="presParOf" srcId="{A3D7E385-B5A6-4B9A-B1AF-959E8224F5DE}" destId="{BD07F04E-1771-43FF-A6B5-BC1CE710C80C}"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1163" cy="496968"/>
          </a:xfrm>
          <a:prstGeom prst="rect">
            <a:avLst/>
          </a:prstGeom>
        </p:spPr>
        <p:txBody>
          <a:bodyPr vert="horz" lIns="91433" tIns="45716" rIns="91433" bIns="45716" rtlCol="0"/>
          <a:lstStyle>
            <a:lvl1pPr algn="l">
              <a:defRPr sz="1200"/>
            </a:lvl1pPr>
          </a:lstStyle>
          <a:p>
            <a:endParaRPr lang="en-GB" dirty="0"/>
          </a:p>
        </p:txBody>
      </p:sp>
      <p:sp>
        <p:nvSpPr>
          <p:cNvPr id="3" name="Date Placeholder 2"/>
          <p:cNvSpPr>
            <a:spLocks noGrp="1"/>
          </p:cNvSpPr>
          <p:nvPr>
            <p:ph type="dt" sz="quarter" idx="1"/>
          </p:nvPr>
        </p:nvSpPr>
        <p:spPr>
          <a:xfrm>
            <a:off x="3856038" y="0"/>
            <a:ext cx="2951162" cy="496968"/>
          </a:xfrm>
          <a:prstGeom prst="rect">
            <a:avLst/>
          </a:prstGeom>
        </p:spPr>
        <p:txBody>
          <a:bodyPr vert="horz" lIns="91433" tIns="45716" rIns="91433" bIns="45716" rtlCol="0"/>
          <a:lstStyle>
            <a:lvl1pPr algn="r">
              <a:defRPr sz="1200"/>
            </a:lvl1pPr>
          </a:lstStyle>
          <a:p>
            <a:fld id="{667AAE1B-BB88-417D-93CB-7AAC79CFDBCD}" type="datetimeFigureOut">
              <a:rPr lang="en-GB" smtClean="0"/>
              <a:pPr/>
              <a:t>19/11/2015</a:t>
            </a:fld>
            <a:endParaRPr lang="en-GB" dirty="0"/>
          </a:p>
        </p:txBody>
      </p:sp>
      <p:sp>
        <p:nvSpPr>
          <p:cNvPr id="4" name="Footer Placeholder 3"/>
          <p:cNvSpPr>
            <a:spLocks noGrp="1"/>
          </p:cNvSpPr>
          <p:nvPr>
            <p:ph type="ftr" sz="quarter" idx="2"/>
          </p:nvPr>
        </p:nvSpPr>
        <p:spPr>
          <a:xfrm>
            <a:off x="1" y="9442371"/>
            <a:ext cx="2951163" cy="496967"/>
          </a:xfrm>
          <a:prstGeom prst="rect">
            <a:avLst/>
          </a:prstGeom>
        </p:spPr>
        <p:txBody>
          <a:bodyPr vert="horz" lIns="91433" tIns="45716" rIns="91433" bIns="45716"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6038" y="9442371"/>
            <a:ext cx="2951162" cy="496967"/>
          </a:xfrm>
          <a:prstGeom prst="rect">
            <a:avLst/>
          </a:prstGeom>
        </p:spPr>
        <p:txBody>
          <a:bodyPr vert="horz" lIns="91433" tIns="45716" rIns="91433" bIns="45716" rtlCol="0" anchor="b"/>
          <a:lstStyle>
            <a:lvl1pPr algn="r">
              <a:defRPr sz="1200"/>
            </a:lvl1pPr>
          </a:lstStyle>
          <a:p>
            <a:fld id="{F8F39533-A3EC-4F94-9E4D-052122BAF9DD}" type="slidenum">
              <a:rPr lang="en-GB" smtClean="0"/>
              <a:pPr/>
              <a:t>‹#›</a:t>
            </a:fld>
            <a:endParaRPr lang="en-GB" dirty="0"/>
          </a:p>
        </p:txBody>
      </p:sp>
    </p:spTree>
    <p:extLst>
      <p:ext uri="{BB962C8B-B14F-4D97-AF65-F5344CB8AC3E}">
        <p14:creationId xmlns:p14="http://schemas.microsoft.com/office/powerpoint/2010/main" val="8830678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50475" cy="497047"/>
          </a:xfrm>
          <a:prstGeom prst="rect">
            <a:avLst/>
          </a:prstGeom>
        </p:spPr>
        <p:txBody>
          <a:bodyPr vert="horz" lIns="93101" tIns="46552" rIns="93101" bIns="46552" rtlCol="0"/>
          <a:lstStyle>
            <a:lvl1pPr algn="l">
              <a:defRPr sz="1200"/>
            </a:lvl1pPr>
          </a:lstStyle>
          <a:p>
            <a:endParaRPr lang="en-GB" dirty="0"/>
          </a:p>
        </p:txBody>
      </p:sp>
      <p:sp>
        <p:nvSpPr>
          <p:cNvPr id="3" name="Date Placeholder 2"/>
          <p:cNvSpPr>
            <a:spLocks noGrp="1"/>
          </p:cNvSpPr>
          <p:nvPr>
            <p:ph type="dt" idx="1"/>
          </p:nvPr>
        </p:nvSpPr>
        <p:spPr>
          <a:xfrm>
            <a:off x="3856739" y="1"/>
            <a:ext cx="2950475" cy="497047"/>
          </a:xfrm>
          <a:prstGeom prst="rect">
            <a:avLst/>
          </a:prstGeom>
        </p:spPr>
        <p:txBody>
          <a:bodyPr vert="horz" lIns="93101" tIns="46552" rIns="93101" bIns="46552" rtlCol="0"/>
          <a:lstStyle>
            <a:lvl1pPr algn="r">
              <a:defRPr sz="1200"/>
            </a:lvl1pPr>
          </a:lstStyle>
          <a:p>
            <a:fld id="{EB7BAF48-FE10-478A-9CB3-FD13E87558C3}" type="datetimeFigureOut">
              <a:rPr lang="en-GB" smtClean="0"/>
              <a:pPr/>
              <a:t>19/11/2015</a:t>
            </a:fld>
            <a:endParaRPr lang="en-GB" dirty="0"/>
          </a:p>
        </p:txBody>
      </p:sp>
      <p:sp>
        <p:nvSpPr>
          <p:cNvPr id="4" name="Slide Image Placeholder 3"/>
          <p:cNvSpPr>
            <a:spLocks noGrp="1" noRot="1" noChangeAspect="1"/>
          </p:cNvSpPr>
          <p:nvPr>
            <p:ph type="sldImg" idx="2"/>
          </p:nvPr>
        </p:nvSpPr>
        <p:spPr>
          <a:xfrm>
            <a:off x="920750" y="747713"/>
            <a:ext cx="4967288" cy="3724275"/>
          </a:xfrm>
          <a:prstGeom prst="rect">
            <a:avLst/>
          </a:prstGeom>
          <a:noFill/>
          <a:ln w="12700">
            <a:solidFill>
              <a:prstClr val="black"/>
            </a:solidFill>
          </a:ln>
        </p:spPr>
        <p:txBody>
          <a:bodyPr vert="horz" lIns="93101" tIns="46552" rIns="93101" bIns="46552" rtlCol="0" anchor="ctr"/>
          <a:lstStyle/>
          <a:p>
            <a:endParaRPr lang="en-GB" dirty="0"/>
          </a:p>
        </p:txBody>
      </p:sp>
      <p:sp>
        <p:nvSpPr>
          <p:cNvPr id="5" name="Notes Placeholder 4"/>
          <p:cNvSpPr>
            <a:spLocks noGrp="1"/>
          </p:cNvSpPr>
          <p:nvPr>
            <p:ph type="body" sz="quarter" idx="3"/>
          </p:nvPr>
        </p:nvSpPr>
        <p:spPr>
          <a:xfrm>
            <a:off x="680880" y="4721939"/>
            <a:ext cx="5447030" cy="4473416"/>
          </a:xfrm>
          <a:prstGeom prst="rect">
            <a:avLst/>
          </a:prstGeom>
        </p:spPr>
        <p:txBody>
          <a:bodyPr vert="horz" lIns="93101" tIns="46552" rIns="93101" bIns="4655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42155"/>
            <a:ext cx="2950475" cy="497047"/>
          </a:xfrm>
          <a:prstGeom prst="rect">
            <a:avLst/>
          </a:prstGeom>
        </p:spPr>
        <p:txBody>
          <a:bodyPr vert="horz" lIns="93101" tIns="46552" rIns="93101" bIns="46552"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6739" y="9442155"/>
            <a:ext cx="2950475" cy="497047"/>
          </a:xfrm>
          <a:prstGeom prst="rect">
            <a:avLst/>
          </a:prstGeom>
        </p:spPr>
        <p:txBody>
          <a:bodyPr vert="horz" lIns="93101" tIns="46552" rIns="93101" bIns="46552" rtlCol="0" anchor="b"/>
          <a:lstStyle>
            <a:lvl1pPr algn="r">
              <a:defRPr sz="1200"/>
            </a:lvl1pPr>
          </a:lstStyle>
          <a:p>
            <a:fld id="{AA14C245-ECFB-489E-9942-B8DB19B32B3E}" type="slidenum">
              <a:rPr lang="en-GB" smtClean="0"/>
              <a:pPr/>
              <a:t>‹#›</a:t>
            </a:fld>
            <a:endParaRPr lang="en-GB" dirty="0"/>
          </a:p>
        </p:txBody>
      </p:sp>
    </p:spTree>
    <p:extLst>
      <p:ext uri="{BB962C8B-B14F-4D97-AF65-F5344CB8AC3E}">
        <p14:creationId xmlns:p14="http://schemas.microsoft.com/office/powerpoint/2010/main" val="576171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7713"/>
            <a:ext cx="4967288" cy="37242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A14C245-ECFB-489E-9942-B8DB19B32B3E}" type="slidenum">
              <a:rPr lang="en-GB" smtClean="0"/>
              <a:pPr/>
              <a:t>4</a:t>
            </a:fld>
            <a:endParaRPr lang="en-GB" dirty="0"/>
          </a:p>
        </p:txBody>
      </p:sp>
    </p:spTree>
    <p:extLst>
      <p:ext uri="{BB962C8B-B14F-4D97-AF65-F5344CB8AC3E}">
        <p14:creationId xmlns:p14="http://schemas.microsoft.com/office/powerpoint/2010/main" val="417703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7713"/>
            <a:ext cx="4967288" cy="3724275"/>
          </a:xfrm>
        </p:spPr>
      </p:sp>
      <p:sp>
        <p:nvSpPr>
          <p:cNvPr id="3" name="Notes Placeholder 2"/>
          <p:cNvSpPr>
            <a:spLocks noGrp="1"/>
          </p:cNvSpPr>
          <p:nvPr>
            <p:ph type="body" idx="1"/>
          </p:nvPr>
        </p:nvSpPr>
        <p:spPr/>
        <p:txBody>
          <a:bodyPr>
            <a:normAutofit/>
          </a:bodyPr>
          <a:lstStyle/>
          <a:p>
            <a:pPr>
              <a:buFontTx/>
              <a:buChar char="-"/>
            </a:pPr>
            <a:endParaRPr lang="en-GB" dirty="0" smtClean="0"/>
          </a:p>
        </p:txBody>
      </p:sp>
      <p:sp>
        <p:nvSpPr>
          <p:cNvPr id="4" name="Slide Number Placeholder 3"/>
          <p:cNvSpPr>
            <a:spLocks noGrp="1"/>
          </p:cNvSpPr>
          <p:nvPr>
            <p:ph type="sldNum" sz="quarter" idx="10"/>
          </p:nvPr>
        </p:nvSpPr>
        <p:spPr/>
        <p:txBody>
          <a:bodyPr/>
          <a:lstStyle/>
          <a:p>
            <a:fld id="{AA14C245-ECFB-489E-9942-B8DB19B32B3E}" type="slidenum">
              <a:rPr lang="en-GB" smtClean="0"/>
              <a:pPr/>
              <a:t>6</a:t>
            </a:fld>
            <a:endParaRPr lang="en-GB" dirty="0"/>
          </a:p>
        </p:txBody>
      </p:sp>
    </p:spTree>
    <p:extLst>
      <p:ext uri="{BB962C8B-B14F-4D97-AF65-F5344CB8AC3E}">
        <p14:creationId xmlns:p14="http://schemas.microsoft.com/office/powerpoint/2010/main" val="1060068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7713"/>
            <a:ext cx="4967288" cy="37242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A14C245-ECFB-489E-9942-B8DB19B32B3E}" type="slidenum">
              <a:rPr lang="en-GB" smtClean="0"/>
              <a:pPr/>
              <a:t>8</a:t>
            </a:fld>
            <a:endParaRPr lang="en-GB" dirty="0"/>
          </a:p>
        </p:txBody>
      </p:sp>
    </p:spTree>
    <p:extLst>
      <p:ext uri="{BB962C8B-B14F-4D97-AF65-F5344CB8AC3E}">
        <p14:creationId xmlns:p14="http://schemas.microsoft.com/office/powerpoint/2010/main" val="3305646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6125"/>
            <a:ext cx="4970462" cy="3727450"/>
          </a:xfrm>
        </p:spPr>
      </p:sp>
      <p:sp>
        <p:nvSpPr>
          <p:cNvPr id="3" name="Notes Placeholder 2"/>
          <p:cNvSpPr>
            <a:spLocks noGrp="1"/>
          </p:cNvSpPr>
          <p:nvPr>
            <p:ph type="body" idx="1"/>
          </p:nvPr>
        </p:nvSpPr>
        <p:spPr/>
        <p:txBody>
          <a:bodyPr>
            <a:normAutofit/>
          </a:bodyPr>
          <a:lstStyle/>
          <a:p>
            <a:r>
              <a:rPr lang="en-GB" sz="1200" b="1" i="0" kern="1200" dirty="0" smtClean="0">
                <a:solidFill>
                  <a:schemeClr val="tx1"/>
                </a:solidFill>
                <a:latin typeface="+mn-lt"/>
                <a:ea typeface="+mn-ea"/>
                <a:cs typeface="+mn-cs"/>
              </a:rPr>
              <a:t>Part 2: Community Planning:</a:t>
            </a:r>
            <a:r>
              <a:rPr lang="en-GB" sz="1200" b="0" i="0" kern="1200" dirty="0" smtClean="0">
                <a:solidFill>
                  <a:schemeClr val="tx1"/>
                </a:solidFill>
                <a:latin typeface="+mn-lt"/>
                <a:ea typeface="+mn-ea"/>
                <a:cs typeface="+mn-cs"/>
              </a:rPr>
              <a:t>  Places Community Planning Partnerships (CPPs) on a statutory footing and imposes duties on them around the planning and delivery of local outcomes, and the involvement of community bodies at all stages of community planning. Tackling inequalities will be a specific focus, and CPPs will have to produce “locality plans” at a more local level for areas experiencing particular disadvantage.</a:t>
            </a:r>
            <a:endParaRPr lang="en-GB" dirty="0"/>
          </a:p>
        </p:txBody>
      </p:sp>
      <p:sp>
        <p:nvSpPr>
          <p:cNvPr id="4" name="Slide Number Placeholder 3"/>
          <p:cNvSpPr>
            <a:spLocks noGrp="1"/>
          </p:cNvSpPr>
          <p:nvPr>
            <p:ph type="sldNum" sz="quarter" idx="10"/>
          </p:nvPr>
        </p:nvSpPr>
        <p:spPr/>
        <p:txBody>
          <a:bodyPr/>
          <a:lstStyle/>
          <a:p>
            <a:fld id="{34AD723D-4F21-4055-94E5-72516A08AD31}" type="slidenum">
              <a:rPr lang="en-GB" smtClean="0">
                <a:solidFill>
                  <a:prstClr val="black"/>
                </a:solidFill>
              </a:rPr>
              <a:pPr/>
              <a:t>10</a:t>
            </a:fld>
            <a:endParaRPr lang="en-GB" dirty="0">
              <a:solidFill>
                <a:prstClr val="black"/>
              </a:solidFill>
            </a:endParaRPr>
          </a:p>
        </p:txBody>
      </p:sp>
    </p:spTree>
    <p:extLst>
      <p:ext uri="{BB962C8B-B14F-4D97-AF65-F5344CB8AC3E}">
        <p14:creationId xmlns:p14="http://schemas.microsoft.com/office/powerpoint/2010/main" val="2331335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7713"/>
            <a:ext cx="4967288" cy="37242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A14C245-ECFB-489E-9942-B8DB19B32B3E}" type="slidenum">
              <a:rPr lang="en-GB" smtClean="0"/>
              <a:pPr/>
              <a:t>11</a:t>
            </a:fld>
            <a:endParaRPr lang="en-GB" dirty="0"/>
          </a:p>
        </p:txBody>
      </p:sp>
    </p:spTree>
    <p:extLst>
      <p:ext uri="{BB962C8B-B14F-4D97-AF65-F5344CB8AC3E}">
        <p14:creationId xmlns:p14="http://schemas.microsoft.com/office/powerpoint/2010/main" val="2499460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7713"/>
            <a:ext cx="4967288" cy="3724275"/>
          </a:xfrm>
        </p:spPr>
      </p:sp>
      <p:sp>
        <p:nvSpPr>
          <p:cNvPr id="3" name="Notes Placeholder 2"/>
          <p:cNvSpPr>
            <a:spLocks noGrp="1"/>
          </p:cNvSpPr>
          <p:nvPr>
            <p:ph type="body" idx="1"/>
          </p:nvPr>
        </p:nvSpPr>
        <p:spPr/>
        <p:txBody>
          <a:bodyPr>
            <a:normAutofit/>
          </a:bodyPr>
          <a:lstStyle/>
          <a:p>
            <a:r>
              <a:rPr lang="en-GB" dirty="0" smtClean="0">
                <a:solidFill>
                  <a:prstClr val="black"/>
                </a:solidFill>
              </a:rPr>
              <a:t>The projects identified to date also fall into a further three benefits categories; (a) improving outcomes for citizens with potential LT benefits for the Council and partners (green), (b) shift resources from expensive crisis intervention services to more cost effective preventative services OR directly reduce demand for services, from which savings can be made from demographic pressures budgets (amber), and (c) some will release cashable savings (red).</a:t>
            </a:r>
          </a:p>
          <a:p>
            <a:endParaRPr lang="en-GB" dirty="0" smtClean="0">
              <a:solidFill>
                <a:prstClr val="black"/>
              </a:solidFill>
            </a:endParaRPr>
          </a:p>
          <a:p>
            <a:r>
              <a:rPr lang="en-GB" dirty="0" smtClean="0">
                <a:solidFill>
                  <a:prstClr val="black"/>
                </a:solidFill>
              </a:rPr>
              <a:t>All of this work will be aligned to the Edinburgh Partnership Prevention Strategic Plan, agreed in </a:t>
            </a:r>
            <a:r>
              <a:rPr lang="en-GB" dirty="0" smtClean="0"/>
              <a:t>June </a:t>
            </a:r>
            <a:r>
              <a:rPr lang="en-GB" dirty="0" smtClean="0">
                <a:solidFill>
                  <a:prstClr val="black"/>
                </a:solidFill>
              </a:rPr>
              <a:t>2015, and sponsored by the Council’s Chief Social Work Officer.  </a:t>
            </a:r>
          </a:p>
          <a:p>
            <a:endParaRPr lang="en-GB" dirty="0"/>
          </a:p>
        </p:txBody>
      </p:sp>
      <p:sp>
        <p:nvSpPr>
          <p:cNvPr id="4" name="Slide Number Placeholder 3"/>
          <p:cNvSpPr>
            <a:spLocks noGrp="1"/>
          </p:cNvSpPr>
          <p:nvPr>
            <p:ph type="sldNum" sz="quarter" idx="10"/>
          </p:nvPr>
        </p:nvSpPr>
        <p:spPr/>
        <p:txBody>
          <a:bodyPr/>
          <a:lstStyle/>
          <a:p>
            <a:fld id="{AA14C245-ECFB-489E-9942-B8DB19B32B3E}" type="slidenum">
              <a:rPr lang="en-GB" smtClean="0"/>
              <a:pPr/>
              <a:t>20</a:t>
            </a:fld>
            <a:endParaRPr lang="en-GB" dirty="0"/>
          </a:p>
        </p:txBody>
      </p:sp>
    </p:spTree>
    <p:extLst>
      <p:ext uri="{BB962C8B-B14F-4D97-AF65-F5344CB8AC3E}">
        <p14:creationId xmlns:p14="http://schemas.microsoft.com/office/powerpoint/2010/main" val="3133644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747713"/>
            <a:ext cx="4967288" cy="3724275"/>
          </a:xfrm>
        </p:spPr>
      </p:sp>
      <p:sp>
        <p:nvSpPr>
          <p:cNvPr id="3" name="Notes Placeholder 2"/>
          <p:cNvSpPr>
            <a:spLocks noGrp="1"/>
          </p:cNvSpPr>
          <p:nvPr>
            <p:ph type="body" idx="1"/>
          </p:nvPr>
        </p:nvSpPr>
        <p:spPr/>
        <p:txBody>
          <a:bodyPr>
            <a:normAutofit lnSpcReduction="10000"/>
          </a:bodyPr>
          <a:lstStyle/>
          <a:p>
            <a:endParaRPr lang="en-GB" sz="1200" dirty="0" smtClean="0">
              <a:solidFill>
                <a:prstClr val="black"/>
              </a:solidFill>
            </a:endParaRPr>
          </a:p>
          <a:p>
            <a:pPr marL="360363" indent="-360363">
              <a:spcAft>
                <a:spcPts val="200"/>
              </a:spcAft>
              <a:buFont typeface="Arial" pitchFamily="34" charset="0"/>
              <a:buChar char="•"/>
            </a:pPr>
            <a:r>
              <a:rPr lang="en-GB" sz="1200" dirty="0" smtClean="0">
                <a:solidFill>
                  <a:prstClr val="black"/>
                </a:solidFill>
              </a:rPr>
              <a:t>Examining the consequences of continuing to work in the current way </a:t>
            </a:r>
          </a:p>
          <a:p>
            <a:pPr marL="360363" indent="-360363">
              <a:spcAft>
                <a:spcPts val="200"/>
              </a:spcAft>
            </a:pPr>
            <a:endParaRPr lang="en-GB" sz="1200" dirty="0" smtClean="0">
              <a:solidFill>
                <a:prstClr val="black"/>
              </a:solidFill>
            </a:endParaRPr>
          </a:p>
          <a:p>
            <a:pPr marL="360363" indent="-360363">
              <a:spcAft>
                <a:spcPts val="200"/>
              </a:spcAft>
              <a:buFont typeface="Arial" pitchFamily="34" charset="0"/>
              <a:buChar char="•"/>
            </a:pPr>
            <a:r>
              <a:rPr lang="en-GB" sz="1200" dirty="0" smtClean="0">
                <a:solidFill>
                  <a:prstClr val="black"/>
                </a:solidFill>
              </a:rPr>
              <a:t>Empowering staff and reducing bureaucracy</a:t>
            </a:r>
            <a:br>
              <a:rPr lang="en-GB" sz="1200" dirty="0" smtClean="0">
                <a:solidFill>
                  <a:prstClr val="black"/>
                </a:solidFill>
              </a:rPr>
            </a:br>
            <a:endParaRPr lang="en-GB" sz="1200" dirty="0" smtClean="0">
              <a:solidFill>
                <a:prstClr val="black"/>
              </a:solidFill>
            </a:endParaRPr>
          </a:p>
          <a:p>
            <a:pPr marL="360363" indent="-360363">
              <a:spcAft>
                <a:spcPts val="200"/>
              </a:spcAft>
              <a:buFont typeface="Arial" pitchFamily="34" charset="0"/>
              <a:buChar char="•"/>
            </a:pPr>
            <a:r>
              <a:rPr lang="en-GB" sz="1200" dirty="0" smtClean="0">
                <a:solidFill>
                  <a:prstClr val="black"/>
                </a:solidFill>
              </a:rPr>
              <a:t>Analysing the positive and negative aspects of the current culture, and decide what needs to change</a:t>
            </a:r>
            <a:br>
              <a:rPr lang="en-GB" sz="1200" dirty="0" smtClean="0">
                <a:solidFill>
                  <a:prstClr val="black"/>
                </a:solidFill>
              </a:rPr>
            </a:br>
            <a:endParaRPr lang="en-GB" sz="1200" dirty="0" smtClean="0">
              <a:solidFill>
                <a:prstClr val="black"/>
              </a:solidFill>
            </a:endParaRPr>
          </a:p>
          <a:p>
            <a:pPr marL="360363" indent="-360363">
              <a:spcAft>
                <a:spcPts val="200"/>
              </a:spcAft>
              <a:buFont typeface="Arial" pitchFamily="34" charset="0"/>
              <a:buChar char="•"/>
            </a:pPr>
            <a:r>
              <a:rPr lang="en-GB" sz="1200" dirty="0" smtClean="0">
                <a:solidFill>
                  <a:prstClr val="black"/>
                </a:solidFill>
              </a:rPr>
              <a:t>Designing the desired ‘culture’ based on the vision, strategy and values of the organisation’s transformation</a:t>
            </a:r>
            <a:br>
              <a:rPr lang="en-GB" sz="1200" dirty="0" smtClean="0">
                <a:solidFill>
                  <a:prstClr val="black"/>
                </a:solidFill>
              </a:rPr>
            </a:br>
            <a:r>
              <a:rPr lang="en-GB" sz="1200" dirty="0" smtClean="0">
                <a:solidFill>
                  <a:prstClr val="black"/>
                </a:solidFill>
              </a:rPr>
              <a:t> </a:t>
            </a:r>
          </a:p>
          <a:p>
            <a:pPr marL="360363" indent="-360363">
              <a:spcAft>
                <a:spcPts val="200"/>
              </a:spcAft>
              <a:buFont typeface="Arial" pitchFamily="34" charset="0"/>
              <a:buChar char="•"/>
            </a:pPr>
            <a:r>
              <a:rPr lang="en-GB" sz="1200" dirty="0" smtClean="0">
                <a:solidFill>
                  <a:prstClr val="black"/>
                </a:solidFill>
              </a:rPr>
              <a:t>Helping leaders set the culture through development sessions based around culture building and engagement</a:t>
            </a:r>
            <a:br>
              <a:rPr lang="en-GB" sz="1200" dirty="0" smtClean="0">
                <a:solidFill>
                  <a:prstClr val="black"/>
                </a:solidFill>
              </a:rPr>
            </a:br>
            <a:endParaRPr lang="en-GB" sz="1200" dirty="0" smtClean="0">
              <a:solidFill>
                <a:prstClr val="black"/>
              </a:solidFill>
            </a:endParaRPr>
          </a:p>
          <a:p>
            <a:pPr marL="360363" indent="-360363">
              <a:spcAft>
                <a:spcPts val="200"/>
              </a:spcAft>
              <a:buFont typeface="Arial" pitchFamily="34" charset="0"/>
              <a:buChar char="•"/>
            </a:pPr>
            <a:r>
              <a:rPr lang="en-GB" sz="1200" dirty="0" smtClean="0">
                <a:solidFill>
                  <a:prstClr val="black"/>
                </a:solidFill>
              </a:rPr>
              <a:t> Involving influencers at all levels of the Council who are aware of the need to change the current culture</a:t>
            </a:r>
            <a:br>
              <a:rPr lang="en-GB" sz="1200" dirty="0" smtClean="0">
                <a:solidFill>
                  <a:prstClr val="black"/>
                </a:solidFill>
              </a:rPr>
            </a:br>
            <a:endParaRPr lang="en-GB" sz="1200" dirty="0" smtClean="0">
              <a:solidFill>
                <a:prstClr val="black"/>
              </a:solidFill>
            </a:endParaRPr>
          </a:p>
          <a:p>
            <a:pPr marL="360363" indent="-360363">
              <a:spcAft>
                <a:spcPts val="200"/>
              </a:spcAft>
              <a:buFont typeface="Arial" pitchFamily="34" charset="0"/>
              <a:buChar char="•"/>
            </a:pPr>
            <a:r>
              <a:rPr lang="en-GB" sz="1200" dirty="0" smtClean="0">
                <a:solidFill>
                  <a:prstClr val="black"/>
                </a:solidFill>
              </a:rPr>
              <a:t>Acknowledge that culture change is an organic process that will take time and will only happen if there is encouragement and role modelling for working in a new way</a:t>
            </a:r>
            <a:br>
              <a:rPr lang="en-GB" sz="1200" dirty="0" smtClean="0">
                <a:solidFill>
                  <a:prstClr val="black"/>
                </a:solidFill>
              </a:rPr>
            </a:br>
            <a:endParaRPr lang="en-GB" sz="1200" dirty="0" smtClean="0">
              <a:solidFill>
                <a:prstClr val="black"/>
              </a:solidFill>
            </a:endParaRPr>
          </a:p>
          <a:p>
            <a:pPr marL="360363" indent="-360363">
              <a:spcAft>
                <a:spcPts val="200"/>
              </a:spcAft>
              <a:buFont typeface="Arial" pitchFamily="34" charset="0"/>
              <a:buChar char="•"/>
            </a:pPr>
            <a:r>
              <a:rPr lang="en-GB" sz="1200" dirty="0" smtClean="0">
                <a:solidFill>
                  <a:prstClr val="black"/>
                </a:solidFill>
              </a:rPr>
              <a:t>Leadership group walking the walk and talking the talk</a:t>
            </a:r>
            <a:br>
              <a:rPr lang="en-GB" sz="1200" dirty="0" smtClean="0">
                <a:solidFill>
                  <a:prstClr val="black"/>
                </a:solidFill>
              </a:rPr>
            </a:br>
            <a:endParaRPr lang="en-GB" sz="1200" dirty="0" smtClean="0">
              <a:solidFill>
                <a:prstClr val="black"/>
              </a:solidFill>
            </a:endParaRPr>
          </a:p>
          <a:p>
            <a:pPr marL="360363" indent="-360363">
              <a:spcAft>
                <a:spcPts val="200"/>
              </a:spcAft>
              <a:buFont typeface="Arial" pitchFamily="34" charset="0"/>
              <a:buChar char="•"/>
            </a:pPr>
            <a:r>
              <a:rPr lang="en-GB" sz="1200" dirty="0" smtClean="0">
                <a:solidFill>
                  <a:prstClr val="black"/>
                </a:solidFill>
              </a:rPr>
              <a:t>Working collaboratively with citizens and communities to develop resilience and empowering decision making </a:t>
            </a:r>
          </a:p>
          <a:p>
            <a:endParaRPr lang="en-GB" dirty="0"/>
          </a:p>
        </p:txBody>
      </p:sp>
      <p:sp>
        <p:nvSpPr>
          <p:cNvPr id="4" name="Slide Number Placeholder 3"/>
          <p:cNvSpPr>
            <a:spLocks noGrp="1"/>
          </p:cNvSpPr>
          <p:nvPr>
            <p:ph type="sldNum" sz="quarter" idx="10"/>
          </p:nvPr>
        </p:nvSpPr>
        <p:spPr/>
        <p:txBody>
          <a:bodyPr/>
          <a:lstStyle/>
          <a:p>
            <a:fld id="{AA14C245-ECFB-489E-9942-B8DB19B32B3E}" type="slidenum">
              <a:rPr lang="en-GB" smtClean="0"/>
              <a:pPr/>
              <a:t>22</a:t>
            </a:fld>
            <a:endParaRPr lang="en-GB" dirty="0"/>
          </a:p>
        </p:txBody>
      </p:sp>
    </p:spTree>
    <p:extLst>
      <p:ext uri="{BB962C8B-B14F-4D97-AF65-F5344CB8AC3E}">
        <p14:creationId xmlns:p14="http://schemas.microsoft.com/office/powerpoint/2010/main" val="841389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74"/>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82E22F4-DC82-4CEB-A506-15D826CC3991}" type="datetime1">
              <a:rPr lang="en-GB" smtClean="0"/>
              <a:pPr/>
              <a:t>19/11/2015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098CDDD-6896-4252-B4DD-5A77C40EA156}"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1C4BE1E-BFD7-4AA6-B578-FC8B8E89E919}" type="datetime1">
              <a:rPr lang="en-GB" smtClean="0"/>
              <a:pPr/>
              <a:t>19/11/2015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098CDDD-6896-4252-B4DD-5A77C40EA156}"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AD8591-72AF-48F9-A41E-28EA165BADE4}" type="datetime1">
              <a:rPr lang="en-GB" smtClean="0"/>
              <a:pPr/>
              <a:t>19/11/2015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098CDDD-6896-4252-B4DD-5A77C40EA156}"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34D6CBA-B5AB-4E02-9464-A9DF0A23A552}" type="datetime1">
              <a:rPr lang="en-GB" smtClean="0"/>
              <a:pPr/>
              <a:t>19/11/2015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098CDDD-6896-4252-B4DD-5A77C40EA156}"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4088018-B48B-4B89-8859-2DA42CBB2C2C}" type="datetime1">
              <a:rPr lang="en-GB" smtClean="0"/>
              <a:pPr/>
              <a:t>19/11/2015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098CDDD-6896-4252-B4DD-5A77C40EA156}"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730C857-3262-432F-904B-55527E90E7D1}" type="datetime1">
              <a:rPr lang="en-GB" smtClean="0"/>
              <a:pPr/>
              <a:t>19/11/2015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098CDDD-6896-4252-B4DD-5A77C40EA156}"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BD7D04-A620-4739-8E42-3BEEEC2D4DDB}" type="datetime1">
              <a:rPr lang="en-GB" smtClean="0"/>
              <a:pPr/>
              <a:t>19/11/2015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098CDDD-6896-4252-B4DD-5A77C40EA156}"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3998EF-9C2A-40E9-9BD0-C0D3302B84F7}" type="datetime1">
              <a:rPr lang="en-GB" smtClean="0"/>
              <a:pPr/>
              <a:t>19/11/2015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098CDDD-6896-4252-B4DD-5A77C40EA156}"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86"/>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335FC0-244B-4B99-A766-55316C3E1374}" type="datetime1">
              <a:rPr lang="en-GB" smtClean="0"/>
              <a:pPr/>
              <a:t>19/11/2015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098CDDD-6896-4252-B4DD-5A77C40EA156}"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7A22F7-3F55-48C7-9A60-3D700B050250}" type="datetime1">
              <a:rPr lang="en-GB" smtClean="0"/>
              <a:pPr/>
              <a:t>19/11/2015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098CDDD-6896-4252-B4DD-5A77C40EA156}"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1537817-F451-4922-9586-D2BA5A2BC966}" type="datetime1">
              <a:rPr lang="en-GB" smtClean="0"/>
              <a:pPr/>
              <a:t>19/11/2015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098CDDD-6896-4252-B4DD-5A77C40EA156}" type="slidenum">
              <a:rPr lang="en-GB" smtClean="0"/>
              <a:pP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BD7D04-A620-4739-8E42-3BEEEC2D4DDB}" type="datetime1">
              <a:rPr lang="en-GB" smtClean="0">
                <a:solidFill>
                  <a:prstClr val="black">
                    <a:tint val="75000"/>
                  </a:prstClr>
                </a:solidFill>
              </a:rPr>
              <a:pPr/>
              <a:t>19/11/2015</a:t>
            </a:fld>
            <a:endParaRPr lang="en-GB"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098CDDD-6896-4252-B4DD-5A77C40EA156}" type="slidenum">
              <a:rPr lang="en-GB" smtClean="0">
                <a:solidFill>
                  <a:prstClr val="black">
                    <a:tint val="75000"/>
                  </a:prstClr>
                </a:solidFill>
              </a:rPr>
              <a:pPr/>
              <a:t>‹#›</a:t>
            </a:fld>
            <a:endParaRPr lang="en-GB" dirty="0">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A7958A0-1E99-4D38-AD4C-DA993D5F7642}" type="datetimeFigureOut">
              <a:rPr lang="en-GB" smtClean="0">
                <a:solidFill>
                  <a:prstClr val="black">
                    <a:tint val="75000"/>
                  </a:prstClr>
                </a:solidFill>
              </a:rPr>
              <a:pPr/>
              <a:t>19/11/2015</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098CDDD-6896-4252-B4DD-5A77C40EA156}" type="slidenum">
              <a:rPr lang="en-GB" smtClean="0">
                <a:solidFill>
                  <a:prstClr val="black">
                    <a:tint val="75000"/>
                  </a:prstClr>
                </a:solidFill>
              </a:rPr>
              <a:pPr/>
              <a:t>‹#›</a:t>
            </a:fld>
            <a:endParaRPr lang="en-GB" dirty="0">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35692-9D36-4406-8AD4-40E76948D388}" type="datetime1">
              <a:rPr lang="en-GB" smtClean="0"/>
              <a:pPr/>
              <a:t>19/11/2015</a:t>
            </a:fld>
            <a:endParaRPr lang="en-GB"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98CDDD-6896-4252-B4DD-5A77C40EA156}" type="slidenum">
              <a:rPr lang="en-GB" smtClean="0"/>
              <a:pPr/>
              <a:t>‹#›</a:t>
            </a:fld>
            <a:endParaRPr lang="en-GB" dirty="0"/>
          </a:p>
        </p:txBody>
      </p:sp>
      <p:pic>
        <p:nvPicPr>
          <p:cNvPr id="2050" name="Picture 2"/>
          <p:cNvPicPr>
            <a:picLocks noChangeAspect="1" noChangeArrowheads="1"/>
          </p:cNvPicPr>
          <p:nvPr userDrawn="1"/>
        </p:nvPicPr>
        <p:blipFill>
          <a:blip r:embed="rId13" cstate="print"/>
          <a:srcRect/>
          <a:stretch>
            <a:fillRect/>
          </a:stretch>
        </p:blipFill>
        <p:spPr bwMode="auto">
          <a:xfrm>
            <a:off x="0" y="3"/>
            <a:ext cx="6660232" cy="1051980"/>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35692-9D36-4406-8AD4-40E76948D388}" type="datetime1">
              <a:rPr lang="en-GB" smtClean="0">
                <a:solidFill>
                  <a:prstClr val="black">
                    <a:tint val="75000"/>
                  </a:prstClr>
                </a:solidFill>
              </a:rPr>
              <a:pPr/>
              <a:t>19/11/2015</a:t>
            </a:fld>
            <a:endParaRPr lang="en-GB" dirty="0">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98CDDD-6896-4252-B4DD-5A77C40EA156}" type="slidenum">
              <a:rPr lang="en-GB" smtClean="0">
                <a:solidFill>
                  <a:prstClr val="black">
                    <a:tint val="75000"/>
                  </a:prstClr>
                </a:solidFill>
              </a:rPr>
              <a:pPr/>
              <a:t>‹#›</a:t>
            </a:fld>
            <a:endParaRPr lang="en-GB" dirty="0">
              <a:solidFill>
                <a:prstClr val="black">
                  <a:tint val="75000"/>
                </a:prstClr>
              </a:solidFill>
            </a:endParaRPr>
          </a:p>
        </p:txBody>
      </p:sp>
      <p:pic>
        <p:nvPicPr>
          <p:cNvPr id="2050" name="Picture 2"/>
          <p:cNvPicPr>
            <a:picLocks noChangeAspect="1" noChangeArrowheads="1"/>
          </p:cNvPicPr>
          <p:nvPr userDrawn="1"/>
        </p:nvPicPr>
        <p:blipFill>
          <a:blip r:embed="rId3" cstate="print"/>
          <a:srcRect/>
          <a:stretch>
            <a:fillRect/>
          </a:stretch>
        </p:blipFill>
        <p:spPr bwMode="auto">
          <a:xfrm>
            <a:off x="0" y="3"/>
            <a:ext cx="6660232" cy="1051980"/>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5"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958A0-1E99-4D38-AD4C-DA993D5F7642}" type="datetimeFigureOut">
              <a:rPr lang="en-GB" smtClean="0">
                <a:solidFill>
                  <a:prstClr val="black">
                    <a:tint val="75000"/>
                  </a:prstClr>
                </a:solidFill>
              </a:rPr>
              <a:pPr/>
              <a:t>19/11/2015</a:t>
            </a:fld>
            <a:endParaRPr lang="en-GB" dirty="0">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98CDDD-6896-4252-B4DD-5A77C40EA156}" type="slidenum">
              <a:rPr lang="en-GB" smtClean="0">
                <a:solidFill>
                  <a:prstClr val="black">
                    <a:tint val="75000"/>
                  </a:prstClr>
                </a:solidFill>
              </a:rPr>
              <a:pPr/>
              <a:t>‹#›</a:t>
            </a:fld>
            <a:endParaRPr lang="en-GB" dirty="0">
              <a:solidFill>
                <a:prstClr val="black">
                  <a:tint val="75000"/>
                </a:prstClr>
              </a:solidFill>
            </a:endParaRPr>
          </a:p>
        </p:txBody>
      </p:sp>
      <p:pic>
        <p:nvPicPr>
          <p:cNvPr id="2050" name="Picture 2"/>
          <p:cNvPicPr>
            <a:picLocks noChangeAspect="1" noChangeArrowheads="1"/>
          </p:cNvPicPr>
          <p:nvPr userDrawn="1"/>
        </p:nvPicPr>
        <p:blipFill>
          <a:blip r:embed="rId3" cstate="print"/>
          <a:srcRect/>
          <a:stretch>
            <a:fillRect/>
          </a:stretch>
        </p:blipFill>
        <p:spPr bwMode="auto">
          <a:xfrm>
            <a:off x="0" y="3"/>
            <a:ext cx="6660232" cy="1051980"/>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77"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9.emf"/><Relationship Id="rId4" Type="http://schemas.openxmlformats.org/officeDocument/2006/relationships/package" Target="../embeddings/Microsoft_PowerPoint_Slide1.sldx"/></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9902374\AppData\Local\Microsoft\Windows\Temporary Internet Files\Content.Outlook\FXBDN4HD\Transforms slides2.jpg"/>
          <p:cNvPicPr>
            <a:picLocks noChangeAspect="1" noChangeArrowheads="1"/>
          </p:cNvPicPr>
          <p:nvPr/>
        </p:nvPicPr>
        <p:blipFill>
          <a:blip r:embed="rId2" cstate="print"/>
          <a:srcRect/>
          <a:stretch>
            <a:fillRect/>
          </a:stretch>
        </p:blipFill>
        <p:spPr bwMode="auto">
          <a:xfrm>
            <a:off x="0" y="0"/>
            <a:ext cx="9144000" cy="6885384"/>
          </a:xfrm>
          <a:prstGeom prst="rect">
            <a:avLst/>
          </a:prstGeom>
          <a:noFill/>
        </p:spPr>
      </p:pic>
      <p:sp>
        <p:nvSpPr>
          <p:cNvPr id="5" name="Title 4"/>
          <p:cNvSpPr>
            <a:spLocks noGrp="1"/>
          </p:cNvSpPr>
          <p:nvPr>
            <p:ph type="ctrTitle"/>
          </p:nvPr>
        </p:nvSpPr>
        <p:spPr>
          <a:xfrm>
            <a:off x="467544" y="1700808"/>
            <a:ext cx="8136904" cy="2880320"/>
          </a:xfrm>
        </p:spPr>
        <p:txBody>
          <a:bodyPr>
            <a:normAutofit fontScale="90000"/>
          </a:bodyPr>
          <a:lstStyle/>
          <a:p>
            <a:r>
              <a:rPr lang="en-GB" b="1" dirty="0" smtClean="0">
                <a:solidFill>
                  <a:schemeClr val="bg1">
                    <a:lumMod val="50000"/>
                  </a:schemeClr>
                </a:solidFill>
              </a:rPr>
              <a:t>Delivering the </a:t>
            </a:r>
            <a:br>
              <a:rPr lang="en-GB" b="1" dirty="0" smtClean="0">
                <a:solidFill>
                  <a:schemeClr val="bg1">
                    <a:lumMod val="50000"/>
                  </a:schemeClr>
                </a:solidFill>
              </a:rPr>
            </a:br>
            <a:r>
              <a:rPr lang="en-GB" b="1" dirty="0" smtClean="0">
                <a:solidFill>
                  <a:schemeClr val="bg1">
                    <a:lumMod val="50000"/>
                  </a:schemeClr>
                </a:solidFill>
              </a:rPr>
              <a:t>Citizens and Localities Services Project</a:t>
            </a:r>
            <a:br>
              <a:rPr lang="en-GB" b="1" dirty="0" smtClean="0">
                <a:solidFill>
                  <a:schemeClr val="bg1">
                    <a:lumMod val="50000"/>
                  </a:schemeClr>
                </a:solidFill>
              </a:rPr>
            </a:br>
            <a:r>
              <a:rPr lang="en-GB" b="1" dirty="0" smtClean="0">
                <a:solidFill>
                  <a:schemeClr val="bg1">
                    <a:lumMod val="50000"/>
                  </a:schemeClr>
                </a:solidFill>
              </a:rPr>
              <a:t/>
            </a:r>
            <a:br>
              <a:rPr lang="en-GB" b="1" dirty="0" smtClean="0">
                <a:solidFill>
                  <a:schemeClr val="bg1">
                    <a:lumMod val="50000"/>
                  </a:schemeClr>
                </a:solidFill>
              </a:rPr>
            </a:br>
            <a:r>
              <a:rPr lang="en-GB" b="1" dirty="0" smtClean="0">
                <a:solidFill>
                  <a:schemeClr val="bg1">
                    <a:lumMod val="50000"/>
                  </a:schemeClr>
                </a:solidFill>
              </a:rPr>
              <a:t>Locality Transformation Plan</a:t>
            </a:r>
            <a:endParaRPr lang="en-GB" b="1" dirty="0">
              <a:solidFill>
                <a:schemeClr val="bg1">
                  <a:lumMod val="50000"/>
                </a:schemeClr>
              </a:solidFill>
            </a:endParaRPr>
          </a:p>
        </p:txBody>
      </p:sp>
      <p:sp>
        <p:nvSpPr>
          <p:cNvPr id="7" name="Subtitle 6"/>
          <p:cNvSpPr>
            <a:spLocks noGrp="1"/>
          </p:cNvSpPr>
          <p:nvPr>
            <p:ph type="subTitle" idx="1"/>
          </p:nvPr>
        </p:nvSpPr>
        <p:spPr>
          <a:xfrm>
            <a:off x="1187624" y="4941168"/>
            <a:ext cx="6768752" cy="864096"/>
          </a:xfrm>
        </p:spPr>
        <p:txBody>
          <a:bodyPr>
            <a:normAutofit/>
          </a:bodyPr>
          <a:lstStyle/>
          <a:p>
            <a:r>
              <a:rPr lang="en-GB" sz="1600" b="1" dirty="0" smtClean="0">
                <a:solidFill>
                  <a:schemeClr val="bg1">
                    <a:lumMod val="50000"/>
                  </a:schemeClr>
                </a:solidFill>
              </a:rPr>
              <a:t>Citizens and Localities Services Project Team</a:t>
            </a:r>
            <a:br>
              <a:rPr lang="en-GB" sz="1600" b="1" dirty="0" smtClean="0">
                <a:solidFill>
                  <a:schemeClr val="bg1">
                    <a:lumMod val="50000"/>
                  </a:schemeClr>
                </a:solidFill>
              </a:rPr>
            </a:br>
            <a:r>
              <a:rPr lang="en-GB" sz="1600" b="1" dirty="0" smtClean="0">
                <a:solidFill>
                  <a:schemeClr val="bg1">
                    <a:lumMod val="50000"/>
                  </a:schemeClr>
                </a:solidFill>
              </a:rPr>
              <a:t/>
            </a:r>
            <a:br>
              <a:rPr lang="en-GB" sz="1600" b="1" dirty="0" smtClean="0">
                <a:solidFill>
                  <a:schemeClr val="bg1">
                    <a:lumMod val="50000"/>
                  </a:schemeClr>
                </a:solidFill>
              </a:rPr>
            </a:br>
            <a:endParaRPr lang="en-GB" sz="1600" b="1" dirty="0" smtClean="0">
              <a:solidFill>
                <a:schemeClr val="bg1">
                  <a:lumMod val="50000"/>
                </a:schemeClr>
              </a:solidFill>
            </a:endParaRPr>
          </a:p>
        </p:txBody>
      </p:sp>
      <p:sp>
        <p:nvSpPr>
          <p:cNvPr id="9" name="Slide Number Placeholder 8"/>
          <p:cNvSpPr>
            <a:spLocks noGrp="1"/>
          </p:cNvSpPr>
          <p:nvPr>
            <p:ph type="sldNum" sz="quarter" idx="12"/>
          </p:nvPr>
        </p:nvSpPr>
        <p:spPr/>
        <p:txBody>
          <a:bodyPr/>
          <a:lstStyle/>
          <a:p>
            <a:fld id="{7098CDDD-6896-4252-B4DD-5A77C40EA156}" type="slidenum">
              <a:rPr lang="en-GB" smtClean="0"/>
              <a:pPr/>
              <a:t>1</a:t>
            </a:fld>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2924944"/>
            <a:ext cx="8064896" cy="1296144"/>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dirty="0">
                <a:solidFill>
                  <a:prstClr val="white"/>
                </a:solidFill>
              </a:rPr>
              <a:t>Section </a:t>
            </a:r>
            <a:r>
              <a:rPr lang="en-GB" sz="2400" b="1" dirty="0" smtClean="0">
                <a:solidFill>
                  <a:prstClr val="white"/>
                </a:solidFill>
              </a:rPr>
              <a:t>1 </a:t>
            </a:r>
            <a:r>
              <a:rPr lang="en-GB" sz="2400" b="1" dirty="0">
                <a:solidFill>
                  <a:prstClr val="white"/>
                </a:solidFill>
              </a:rPr>
              <a:t>– </a:t>
            </a:r>
            <a:r>
              <a:rPr lang="en-GB" sz="2400" b="1" dirty="0" smtClean="0">
                <a:solidFill>
                  <a:prstClr val="white"/>
                </a:solidFill>
              </a:rPr>
              <a:t>Background</a:t>
            </a:r>
            <a:endParaRPr lang="en-GB" sz="2400" b="1" dirty="0">
              <a:solidFill>
                <a:prstClr val="white"/>
              </a:solidFill>
            </a:endParaRPr>
          </a:p>
        </p:txBody>
      </p:sp>
      <p:sp>
        <p:nvSpPr>
          <p:cNvPr id="6" name="Slide Number Placeholder 5"/>
          <p:cNvSpPr>
            <a:spLocks noGrp="1"/>
          </p:cNvSpPr>
          <p:nvPr>
            <p:ph type="sldNum" sz="quarter" idx="12"/>
          </p:nvPr>
        </p:nvSpPr>
        <p:spPr/>
        <p:txBody>
          <a:bodyPr/>
          <a:lstStyle/>
          <a:p>
            <a:fld id="{7098CDDD-6896-4252-B4DD-5A77C40EA156}" type="slidenum">
              <a:rPr lang="en-GB" smtClean="0"/>
              <a:pPr/>
              <a:t>2</a:t>
            </a:fld>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Arrow Connector 11"/>
          <p:cNvCxnSpPr/>
          <p:nvPr/>
        </p:nvCxnSpPr>
        <p:spPr>
          <a:xfrm>
            <a:off x="2555776" y="2636912"/>
            <a:ext cx="10795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3563888" y="1772816"/>
            <a:ext cx="1512887" cy="151288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b="1" dirty="0">
                <a:solidFill>
                  <a:prstClr val="white"/>
                </a:solidFill>
              </a:rPr>
              <a:t>£126m shortfall</a:t>
            </a:r>
          </a:p>
        </p:txBody>
      </p:sp>
      <p:sp>
        <p:nvSpPr>
          <p:cNvPr id="5" name="Rectangle 4"/>
          <p:cNvSpPr/>
          <p:nvPr/>
        </p:nvSpPr>
        <p:spPr>
          <a:xfrm>
            <a:off x="395536" y="1412776"/>
            <a:ext cx="2160587" cy="72008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b="1" dirty="0">
                <a:solidFill>
                  <a:prstClr val="white"/>
                </a:solidFill>
              </a:rPr>
              <a:t>Transformation </a:t>
            </a:r>
            <a:r>
              <a:rPr lang="en-GB" sz="1600" b="1" dirty="0" smtClean="0">
                <a:solidFill>
                  <a:prstClr val="white"/>
                </a:solidFill>
              </a:rPr>
              <a:t>Programme 16/17/18</a:t>
            </a:r>
            <a:endParaRPr lang="en-GB" sz="1600" b="1" dirty="0">
              <a:solidFill>
                <a:prstClr val="white"/>
              </a:solidFill>
            </a:endParaRPr>
          </a:p>
        </p:txBody>
      </p:sp>
      <p:sp>
        <p:nvSpPr>
          <p:cNvPr id="6" name="Rectangle 5"/>
          <p:cNvSpPr/>
          <p:nvPr/>
        </p:nvSpPr>
        <p:spPr>
          <a:xfrm>
            <a:off x="6300192" y="1412776"/>
            <a:ext cx="2159000" cy="719802"/>
          </a:xfrm>
          <a:prstGeom prst="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b="1" dirty="0">
                <a:solidFill>
                  <a:srgbClr val="1F497D"/>
                </a:solidFill>
              </a:rPr>
              <a:t>Budget proposals / service prioritisation</a:t>
            </a:r>
          </a:p>
        </p:txBody>
      </p:sp>
      <p:sp>
        <p:nvSpPr>
          <p:cNvPr id="9" name="Rectangle 8"/>
          <p:cNvSpPr/>
          <p:nvPr/>
        </p:nvSpPr>
        <p:spPr>
          <a:xfrm>
            <a:off x="395536" y="3284984"/>
            <a:ext cx="863600" cy="1655457"/>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dirty="0" smtClean="0">
                <a:solidFill>
                  <a:prstClr val="white"/>
                </a:solidFill>
              </a:rPr>
              <a:t>BSS including Channel Shift</a:t>
            </a:r>
            <a:endParaRPr lang="en-GB" sz="1200" b="1" dirty="0">
              <a:solidFill>
                <a:prstClr val="white"/>
              </a:solidFill>
            </a:endParaRPr>
          </a:p>
          <a:p>
            <a:pPr algn="ctr">
              <a:defRPr/>
            </a:pPr>
            <a:r>
              <a:rPr lang="en-GB" sz="1200" b="1" dirty="0" smtClean="0">
                <a:solidFill>
                  <a:prstClr val="white"/>
                </a:solidFill>
              </a:rPr>
              <a:t>£19m</a:t>
            </a:r>
            <a:endParaRPr lang="en-GB" sz="1200" b="1" dirty="0">
              <a:solidFill>
                <a:prstClr val="white"/>
              </a:solidFill>
            </a:endParaRPr>
          </a:p>
        </p:txBody>
      </p:sp>
      <p:cxnSp>
        <p:nvCxnSpPr>
          <p:cNvPr id="14" name="Straight Arrow Connector 13"/>
          <p:cNvCxnSpPr/>
          <p:nvPr/>
        </p:nvCxnSpPr>
        <p:spPr>
          <a:xfrm flipH="1">
            <a:off x="5076056" y="2636912"/>
            <a:ext cx="1223963"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95289" y="5949280"/>
            <a:ext cx="2160587" cy="719808"/>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b="1" dirty="0" smtClean="0">
                <a:solidFill>
                  <a:prstClr val="white"/>
                </a:solidFill>
              </a:rPr>
              <a:t>Reduction </a:t>
            </a:r>
            <a:r>
              <a:rPr lang="en-GB" sz="1600" b="1" dirty="0">
                <a:solidFill>
                  <a:prstClr val="white"/>
                </a:solidFill>
              </a:rPr>
              <a:t>of c2,000 roles</a:t>
            </a:r>
          </a:p>
        </p:txBody>
      </p:sp>
      <p:sp>
        <p:nvSpPr>
          <p:cNvPr id="22" name="Rectangle 21"/>
          <p:cNvSpPr/>
          <p:nvPr/>
        </p:nvSpPr>
        <p:spPr>
          <a:xfrm>
            <a:off x="6300192" y="3356992"/>
            <a:ext cx="2159000" cy="1944044"/>
          </a:xfrm>
          <a:prstGeom prst="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b="1" dirty="0">
                <a:solidFill>
                  <a:srgbClr val="1F497D"/>
                </a:solidFill>
              </a:rPr>
              <a:t>Range of proposals put </a:t>
            </a:r>
            <a:r>
              <a:rPr lang="en-GB" sz="1600" b="1" dirty="0" smtClean="0">
                <a:solidFill>
                  <a:srgbClr val="1F497D"/>
                </a:solidFill>
              </a:rPr>
              <a:t>forward at F&amp;R 24 Sept 2015</a:t>
            </a:r>
            <a:endParaRPr lang="en-GB" sz="1600" b="1" dirty="0">
              <a:solidFill>
                <a:srgbClr val="1F497D"/>
              </a:solidFill>
            </a:endParaRPr>
          </a:p>
        </p:txBody>
      </p:sp>
      <p:sp>
        <p:nvSpPr>
          <p:cNvPr id="28" name="Rectangle 27"/>
          <p:cNvSpPr/>
          <p:nvPr/>
        </p:nvSpPr>
        <p:spPr>
          <a:xfrm>
            <a:off x="395536" y="2492896"/>
            <a:ext cx="2160587" cy="503117"/>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b="1" dirty="0">
                <a:solidFill>
                  <a:prstClr val="white"/>
                </a:solidFill>
              </a:rPr>
              <a:t>c£73m savings targeted</a:t>
            </a:r>
          </a:p>
        </p:txBody>
      </p:sp>
      <p:cxnSp>
        <p:nvCxnSpPr>
          <p:cNvPr id="39" name="Straight Arrow Connector 38"/>
          <p:cNvCxnSpPr>
            <a:endCxn id="4" idx="4"/>
          </p:cNvCxnSpPr>
          <p:nvPr/>
        </p:nvCxnSpPr>
        <p:spPr>
          <a:xfrm flipH="1" flipV="1">
            <a:off x="4320332" y="3285704"/>
            <a:ext cx="35768" cy="129582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6300192" y="2348880"/>
            <a:ext cx="2159000" cy="792088"/>
          </a:xfrm>
          <a:prstGeom prst="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b="1" dirty="0">
                <a:solidFill>
                  <a:srgbClr val="1F497D"/>
                </a:solidFill>
              </a:rPr>
              <a:t>c£31m savings targeted</a:t>
            </a:r>
          </a:p>
        </p:txBody>
      </p:sp>
      <p:sp>
        <p:nvSpPr>
          <p:cNvPr id="49" name="Rectangle 48"/>
          <p:cNvSpPr/>
          <p:nvPr/>
        </p:nvSpPr>
        <p:spPr>
          <a:xfrm>
            <a:off x="3276611" y="4581525"/>
            <a:ext cx="2232025" cy="719139"/>
          </a:xfrm>
          <a:prstGeom prst="rect">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b="1" dirty="0">
                <a:solidFill>
                  <a:prstClr val="white"/>
                </a:solidFill>
              </a:rPr>
              <a:t>£22m approved in 2015/16 budget</a:t>
            </a:r>
          </a:p>
        </p:txBody>
      </p:sp>
      <p:sp>
        <p:nvSpPr>
          <p:cNvPr id="8" name="Rectangle 7"/>
          <p:cNvSpPr/>
          <p:nvPr/>
        </p:nvSpPr>
        <p:spPr>
          <a:xfrm>
            <a:off x="1331640" y="3284984"/>
            <a:ext cx="1223962" cy="1655457"/>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dirty="0" smtClean="0">
                <a:solidFill>
                  <a:prstClr val="white"/>
                </a:solidFill>
              </a:rPr>
              <a:t>CLS</a:t>
            </a:r>
            <a:endParaRPr lang="en-GB" sz="1200" b="1" dirty="0">
              <a:solidFill>
                <a:prstClr val="white"/>
              </a:solidFill>
            </a:endParaRPr>
          </a:p>
          <a:p>
            <a:pPr algn="ctr">
              <a:defRPr/>
            </a:pPr>
            <a:r>
              <a:rPr lang="en-GB" sz="1200" b="1" dirty="0" smtClean="0">
                <a:solidFill>
                  <a:prstClr val="white"/>
                </a:solidFill>
              </a:rPr>
              <a:t>£44m</a:t>
            </a:r>
            <a:endParaRPr lang="en-GB" sz="1200" b="1" dirty="0">
              <a:solidFill>
                <a:prstClr val="white"/>
              </a:solidFill>
            </a:endParaRPr>
          </a:p>
        </p:txBody>
      </p:sp>
      <p:sp>
        <p:nvSpPr>
          <p:cNvPr id="16" name="Rectangle 15"/>
          <p:cNvSpPr/>
          <p:nvPr/>
        </p:nvSpPr>
        <p:spPr>
          <a:xfrm>
            <a:off x="6300788" y="5373216"/>
            <a:ext cx="2159000" cy="1295872"/>
          </a:xfrm>
          <a:prstGeom prst="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b="1" dirty="0">
                <a:solidFill>
                  <a:srgbClr val="1F497D"/>
                </a:solidFill>
              </a:rPr>
              <a:t>Budget consultation </a:t>
            </a:r>
            <a:r>
              <a:rPr lang="en-GB" sz="1600" b="1" dirty="0" smtClean="0">
                <a:solidFill>
                  <a:srgbClr val="1F497D"/>
                </a:solidFill>
              </a:rPr>
              <a:t>Oct </a:t>
            </a:r>
            <a:r>
              <a:rPr lang="en-GB" sz="1600" b="1" dirty="0">
                <a:solidFill>
                  <a:srgbClr val="1F497D"/>
                </a:solidFill>
              </a:rPr>
              <a:t>– Dec 2015</a:t>
            </a:r>
          </a:p>
          <a:p>
            <a:pPr algn="ctr">
              <a:defRPr/>
            </a:pPr>
            <a:r>
              <a:rPr lang="en-GB" sz="1600" b="1" dirty="0">
                <a:solidFill>
                  <a:srgbClr val="1F497D"/>
                </a:solidFill>
              </a:rPr>
              <a:t>Budget decision in </a:t>
            </a:r>
            <a:r>
              <a:rPr lang="en-GB" sz="1600" b="1" dirty="0" smtClean="0">
                <a:solidFill>
                  <a:srgbClr val="1F497D"/>
                </a:solidFill>
              </a:rPr>
              <a:t>Jan / Feb 2016</a:t>
            </a:r>
            <a:endParaRPr lang="en-GB" sz="1600" b="1" dirty="0">
              <a:solidFill>
                <a:srgbClr val="1F497D"/>
              </a:solidFill>
            </a:endParaRPr>
          </a:p>
        </p:txBody>
      </p:sp>
      <p:sp>
        <p:nvSpPr>
          <p:cNvPr id="17" name="Rectangle 16"/>
          <p:cNvSpPr/>
          <p:nvPr/>
        </p:nvSpPr>
        <p:spPr>
          <a:xfrm>
            <a:off x="395536" y="5013221"/>
            <a:ext cx="863600" cy="863327"/>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dirty="0" smtClean="0">
                <a:solidFill>
                  <a:prstClr val="white"/>
                </a:solidFill>
              </a:rPr>
              <a:t>Third Party Payments £4m</a:t>
            </a:r>
          </a:p>
        </p:txBody>
      </p:sp>
      <p:sp>
        <p:nvSpPr>
          <p:cNvPr id="18" name="Rectangle 17"/>
          <p:cNvSpPr/>
          <p:nvPr/>
        </p:nvSpPr>
        <p:spPr>
          <a:xfrm>
            <a:off x="1331640" y="5013221"/>
            <a:ext cx="1223962" cy="863327"/>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200" b="1" dirty="0">
              <a:solidFill>
                <a:prstClr val="white"/>
              </a:solidFill>
            </a:endParaRPr>
          </a:p>
          <a:p>
            <a:pPr algn="ctr">
              <a:defRPr/>
            </a:pPr>
            <a:r>
              <a:rPr lang="en-GB" sz="1200" b="1" dirty="0" smtClean="0">
                <a:solidFill>
                  <a:prstClr val="white"/>
                </a:solidFill>
              </a:rPr>
              <a:t>Asset Management £6m</a:t>
            </a:r>
            <a:endParaRPr lang="en-GB" sz="1200" b="1" dirty="0">
              <a:solidFill>
                <a:prstClr val="white"/>
              </a:solidFill>
            </a:endParaRPr>
          </a:p>
          <a:p>
            <a:pPr algn="ctr">
              <a:defRPr/>
            </a:pPr>
            <a:endParaRPr lang="en-GB" sz="1200" b="1" dirty="0">
              <a:solidFill>
                <a:prstClr val="white"/>
              </a:solidFill>
            </a:endParaRPr>
          </a:p>
        </p:txBody>
      </p:sp>
      <p:sp>
        <p:nvSpPr>
          <p:cNvPr id="21" name="Title 1"/>
          <p:cNvSpPr>
            <a:spLocks noGrp="1"/>
          </p:cNvSpPr>
          <p:nvPr>
            <p:ph type="title"/>
          </p:nvPr>
        </p:nvSpPr>
        <p:spPr bwMode="auto">
          <a:xfrm>
            <a:off x="5004048" y="188640"/>
            <a:ext cx="4139952" cy="980728"/>
          </a:xfrm>
          <a:noFill/>
          <a:ln>
            <a:miter lim="800000"/>
            <a:headEnd/>
            <a:tailEnd/>
          </a:ln>
        </p:spPr>
        <p:txBody>
          <a:bodyPr vert="horz" wrap="square" lIns="91440" tIns="45720" rIns="91440" bIns="45720" numCol="1" anchor="t" anchorCtr="0" compatLnSpc="1">
            <a:prstTxWarp prst="textNoShape">
              <a:avLst/>
            </a:prstTxWarp>
            <a:noAutofit/>
          </a:bodyPr>
          <a:lstStyle/>
          <a:p>
            <a:pPr algn="l"/>
            <a:r>
              <a:rPr lang="en-GB" sz="2400" b="1" dirty="0" smtClean="0">
                <a:solidFill>
                  <a:schemeClr val="bg1">
                    <a:lumMod val="50000"/>
                  </a:schemeClr>
                </a:solidFill>
              </a:rPr>
              <a:t>Financial Savings + Council Transformation Savings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ppt_x"/>
                                          </p:val>
                                        </p:tav>
                                        <p:tav tm="100000">
                                          <p:val>
                                            <p:strVal val="#ppt_x"/>
                                          </p:val>
                                        </p:tav>
                                      </p:tavLst>
                                    </p:anim>
                                    <p:anim calcmode="lin" valueType="num">
                                      <p:cBhvr additive="base">
                                        <p:cTn id="8" dur="50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0-#ppt_w/2"/>
                                          </p:val>
                                        </p:tav>
                                        <p:tav tm="100000">
                                          <p:val>
                                            <p:strVal val="#ppt_x"/>
                                          </p:val>
                                        </p:tav>
                                      </p:tavLst>
                                    </p:anim>
                                    <p:anim calcmode="lin" valueType="num">
                                      <p:cBhvr additive="base">
                                        <p:cTn id="24" dur="500" fill="hold"/>
                                        <p:tgtEl>
                                          <p:spTgt spid="2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1+#ppt_w/2"/>
                                          </p:val>
                                        </p:tav>
                                        <p:tav tm="100000">
                                          <p:val>
                                            <p:strVal val="#ppt_x"/>
                                          </p:val>
                                        </p:tav>
                                      </p:tavLst>
                                    </p:anim>
                                    <p:anim calcmode="lin" valueType="num">
                                      <p:cBhvr additive="base">
                                        <p:cTn id="48"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20" grpId="0" animBg="1"/>
      <p:bldP spid="22" grpId="0" animBg="1"/>
      <p:bldP spid="28" grpId="0" animBg="1"/>
      <p:bldP spid="48" grpId="0" animBg="1"/>
      <p:bldP spid="49" grpId="0" animBg="1"/>
      <p:bldP spid="8" grpId="0" animBg="1"/>
      <p:bldP spid="16" grpId="0" animBg="1"/>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004048" y="116632"/>
            <a:ext cx="4042792" cy="1143000"/>
          </a:xfrm>
        </p:spPr>
        <p:txBody>
          <a:bodyPr>
            <a:normAutofit/>
          </a:bodyPr>
          <a:lstStyle/>
          <a:p>
            <a:pPr algn="l"/>
            <a:r>
              <a:rPr lang="en-GB" sz="2400" b="1" dirty="0" smtClean="0">
                <a:solidFill>
                  <a:schemeClr val="bg1">
                    <a:lumMod val="50000"/>
                  </a:schemeClr>
                </a:solidFill>
              </a:rPr>
              <a:t>The Rationale for Locality Transformation</a:t>
            </a:r>
            <a:endParaRPr lang="en-GB" sz="2400" b="1" dirty="0">
              <a:solidFill>
                <a:schemeClr val="bg1">
                  <a:lumMod val="50000"/>
                </a:schemeClr>
              </a:solidFill>
            </a:endParaRPr>
          </a:p>
        </p:txBody>
      </p:sp>
      <p:sp>
        <p:nvSpPr>
          <p:cNvPr id="3" name="Content Placeholder 2"/>
          <p:cNvSpPr>
            <a:spLocks noGrp="1"/>
          </p:cNvSpPr>
          <p:nvPr>
            <p:ph idx="1"/>
          </p:nvPr>
        </p:nvSpPr>
        <p:spPr>
          <a:xfrm>
            <a:off x="323528" y="1124744"/>
            <a:ext cx="8496944" cy="5472608"/>
          </a:xfrm>
        </p:spPr>
        <p:txBody>
          <a:bodyPr>
            <a:noAutofit/>
          </a:bodyPr>
          <a:lstStyle/>
          <a:p>
            <a:r>
              <a:rPr lang="en-GB" sz="1800" b="1" dirty="0" smtClean="0">
                <a:solidFill>
                  <a:srgbClr val="376092"/>
                </a:solidFill>
              </a:rPr>
              <a:t>Current service delivery model</a:t>
            </a:r>
            <a:r>
              <a:rPr lang="en-GB" sz="1800" dirty="0" smtClean="0"/>
              <a:t> </a:t>
            </a:r>
            <a:r>
              <a:rPr lang="en-GB" sz="1800" b="1" dirty="0" smtClean="0">
                <a:solidFill>
                  <a:schemeClr val="accent1">
                    <a:lumMod val="75000"/>
                  </a:schemeClr>
                </a:solidFill>
              </a:rPr>
              <a:t>creates:</a:t>
            </a:r>
          </a:p>
          <a:p>
            <a:endParaRPr lang="en-GB" sz="1800" b="1" dirty="0" smtClean="0">
              <a:solidFill>
                <a:schemeClr val="accent1">
                  <a:lumMod val="75000"/>
                </a:schemeClr>
              </a:solidFill>
            </a:endParaRPr>
          </a:p>
          <a:p>
            <a:pPr>
              <a:buFont typeface="Wingdings" pitchFamily="2" charset="2"/>
              <a:buChar char="Ø"/>
            </a:pPr>
            <a:r>
              <a:rPr lang="en-GB" sz="1800" b="1" dirty="0" smtClean="0">
                <a:solidFill>
                  <a:schemeClr val="accent1">
                    <a:lumMod val="75000"/>
                  </a:schemeClr>
                </a:solidFill>
              </a:rPr>
              <a:t>additional costs</a:t>
            </a:r>
          </a:p>
          <a:p>
            <a:pPr>
              <a:buFont typeface="Wingdings" pitchFamily="2" charset="2"/>
              <a:buChar char="Ø"/>
            </a:pPr>
            <a:r>
              <a:rPr lang="en-GB" sz="1800" b="1" dirty="0" smtClean="0">
                <a:solidFill>
                  <a:schemeClr val="accent1">
                    <a:lumMod val="75000"/>
                  </a:schemeClr>
                </a:solidFill>
              </a:rPr>
              <a:t>unnecessary bureaucracy </a:t>
            </a:r>
          </a:p>
          <a:p>
            <a:pPr>
              <a:buFont typeface="Wingdings" pitchFamily="2" charset="2"/>
              <a:buChar char="Ø"/>
            </a:pPr>
            <a:r>
              <a:rPr lang="en-GB" sz="1800" b="1" dirty="0" smtClean="0">
                <a:solidFill>
                  <a:schemeClr val="accent1">
                    <a:lumMod val="75000"/>
                  </a:schemeClr>
                </a:solidFill>
              </a:rPr>
              <a:t>ultimately poor outcomes for citizens and communities, especially those with complex needs.  </a:t>
            </a:r>
          </a:p>
          <a:p>
            <a:endParaRPr lang="en-GB" sz="1800" dirty="0" smtClean="0"/>
          </a:p>
          <a:p>
            <a:r>
              <a:rPr lang="en-GB" sz="1800" b="1" dirty="0" smtClean="0">
                <a:solidFill>
                  <a:srgbClr val="376092"/>
                </a:solidFill>
              </a:rPr>
              <a:t>Future service delivery model needs to focus on:</a:t>
            </a:r>
          </a:p>
          <a:p>
            <a:endParaRPr lang="en-GB" sz="1800" b="1" dirty="0" smtClean="0">
              <a:solidFill>
                <a:srgbClr val="376092"/>
              </a:solidFill>
            </a:endParaRPr>
          </a:p>
          <a:p>
            <a:pPr>
              <a:buFont typeface="Wingdings" pitchFamily="2" charset="2"/>
              <a:buChar char="Ø"/>
            </a:pPr>
            <a:r>
              <a:rPr lang="en-GB" sz="1800" b="1" dirty="0" smtClean="0">
                <a:solidFill>
                  <a:srgbClr val="376092"/>
                </a:solidFill>
              </a:rPr>
              <a:t>Christie Commission</a:t>
            </a:r>
          </a:p>
          <a:p>
            <a:pPr>
              <a:buFont typeface="Wingdings" pitchFamily="2" charset="2"/>
              <a:buChar char="Ø"/>
            </a:pPr>
            <a:r>
              <a:rPr lang="en-GB" sz="1800" b="1" dirty="0" smtClean="0">
                <a:solidFill>
                  <a:srgbClr val="376092"/>
                </a:solidFill>
              </a:rPr>
              <a:t>Total Place</a:t>
            </a:r>
          </a:p>
          <a:p>
            <a:pPr>
              <a:buFont typeface="Wingdings" pitchFamily="2" charset="2"/>
              <a:buChar char="Ø"/>
            </a:pPr>
            <a:r>
              <a:rPr lang="en-GB" sz="1800" b="1" dirty="0" smtClean="0">
                <a:solidFill>
                  <a:srgbClr val="376092"/>
                </a:solidFill>
              </a:rPr>
              <a:t>Change Funds</a:t>
            </a:r>
          </a:p>
          <a:p>
            <a:pPr>
              <a:buFont typeface="Wingdings" pitchFamily="2" charset="2"/>
              <a:buChar char="Ø"/>
            </a:pPr>
            <a:r>
              <a:rPr lang="en-GB" sz="1800" b="1" dirty="0" smtClean="0">
                <a:solidFill>
                  <a:srgbClr val="376092"/>
                </a:solidFill>
              </a:rPr>
              <a:t>Public Bodies (Joint Working) (Scotland) Act 2015</a:t>
            </a:r>
          </a:p>
          <a:p>
            <a:pPr>
              <a:buFont typeface="Wingdings" pitchFamily="2" charset="2"/>
              <a:buChar char="Ø"/>
            </a:pPr>
            <a:r>
              <a:rPr lang="en-GB" sz="1800" b="1" dirty="0" smtClean="0">
                <a:solidFill>
                  <a:srgbClr val="376092"/>
                </a:solidFill>
              </a:rPr>
              <a:t>Community Empowerment (Scotland) Act  2015</a:t>
            </a:r>
            <a:r>
              <a:rPr lang="en-GB" sz="1800" dirty="0" smtClean="0"/>
              <a:t> </a:t>
            </a:r>
          </a:p>
          <a:p>
            <a:pPr>
              <a:buFont typeface="Wingdings" pitchFamily="2" charset="2"/>
              <a:buChar char="Ø"/>
            </a:pPr>
            <a:r>
              <a:rPr lang="en-GB" sz="1800" b="1" dirty="0" smtClean="0">
                <a:solidFill>
                  <a:srgbClr val="376092"/>
                </a:solidFill>
              </a:rPr>
              <a:t>Neighbourhood Partnerships + Local partnership initiatives</a:t>
            </a:r>
            <a:endParaRPr lang="en-GB" sz="1800" dirty="0" smtClean="0"/>
          </a:p>
          <a:p>
            <a:pPr>
              <a:buFont typeface="Wingdings" pitchFamily="2" charset="2"/>
              <a:buChar char="Ø"/>
            </a:pPr>
            <a:r>
              <a:rPr lang="en-GB" sz="1800" b="1" dirty="0" smtClean="0">
                <a:solidFill>
                  <a:srgbClr val="376092"/>
                </a:solidFill>
              </a:rPr>
              <a:t>Integrated local services</a:t>
            </a:r>
          </a:p>
          <a:p>
            <a:pPr>
              <a:buFont typeface="Wingdings" pitchFamily="2" charset="2"/>
              <a:buChar char="Ø"/>
            </a:pPr>
            <a:r>
              <a:rPr lang="en-GB" sz="1800" b="1" dirty="0" smtClean="0">
                <a:solidFill>
                  <a:srgbClr val="376092"/>
                </a:solidFill>
              </a:rPr>
              <a:t>Empowering employees, citizens, communities and partners</a:t>
            </a:r>
            <a:endParaRPr lang="en-GB" sz="1800" dirty="0" smtClean="0"/>
          </a:p>
          <a:p>
            <a:pPr lvl="0"/>
            <a:endParaRPr lang="en-GB" sz="1800" dirty="0"/>
          </a:p>
        </p:txBody>
      </p:sp>
      <p:sp>
        <p:nvSpPr>
          <p:cNvPr id="7" name="Slide Number Placeholder 6"/>
          <p:cNvSpPr>
            <a:spLocks noGrp="1"/>
          </p:cNvSpPr>
          <p:nvPr>
            <p:ph type="sldNum" sz="quarter" idx="12"/>
          </p:nvPr>
        </p:nvSpPr>
        <p:spPr/>
        <p:txBody>
          <a:bodyPr/>
          <a:lstStyle/>
          <a:p>
            <a:fld id="{7098CDDD-6896-4252-B4DD-5A77C40EA156}" type="slidenum">
              <a:rPr lang="en-GB" smtClean="0"/>
              <a:pPr/>
              <a:t>4</a:t>
            </a:fld>
            <a:endParaRPr lang="en-GB" dirty="0"/>
          </a:p>
        </p:txBody>
      </p:sp>
    </p:spTree>
    <p:extLst>
      <p:ext uri="{BB962C8B-B14F-4D97-AF65-F5344CB8AC3E}">
        <p14:creationId xmlns:p14="http://schemas.microsoft.com/office/powerpoint/2010/main" val="33335688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780928"/>
            <a:ext cx="8064896" cy="1152128"/>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dirty="0">
                <a:solidFill>
                  <a:prstClr val="white"/>
                </a:solidFill>
              </a:rPr>
              <a:t>Section </a:t>
            </a:r>
            <a:r>
              <a:rPr lang="en-GB" sz="2400" b="1" dirty="0" smtClean="0">
                <a:solidFill>
                  <a:prstClr val="white"/>
                </a:solidFill>
              </a:rPr>
              <a:t>2 – Objectives and Deliverables</a:t>
            </a:r>
            <a:endParaRPr lang="en-GB" sz="2400" b="1" dirty="0">
              <a:solidFill>
                <a:prstClr val="white"/>
              </a:solidFill>
            </a:endParaRPr>
          </a:p>
        </p:txBody>
      </p:sp>
      <p:sp>
        <p:nvSpPr>
          <p:cNvPr id="6" name="Slide Number Placeholder 5"/>
          <p:cNvSpPr>
            <a:spLocks noGrp="1"/>
          </p:cNvSpPr>
          <p:nvPr>
            <p:ph type="sldNum" sz="quarter" idx="12"/>
          </p:nvPr>
        </p:nvSpPr>
        <p:spPr/>
        <p:txBody>
          <a:bodyPr/>
          <a:lstStyle/>
          <a:p>
            <a:fld id="{7098CDDD-6896-4252-B4DD-5A77C40EA156}" type="slidenum">
              <a:rPr lang="en-GB" smtClean="0"/>
              <a:pPr/>
              <a:t>5</a:t>
            </a:fld>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467544" y="2852936"/>
            <a:ext cx="8208912" cy="374441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400" b="1" dirty="0">
              <a:solidFill>
                <a:schemeClr val="accent2">
                  <a:lumMod val="50000"/>
                </a:schemeClr>
              </a:solidFill>
            </a:endParaRPr>
          </a:p>
        </p:txBody>
      </p:sp>
      <p:sp>
        <p:nvSpPr>
          <p:cNvPr id="13" name="Rectangle 12"/>
          <p:cNvSpPr/>
          <p:nvPr/>
        </p:nvSpPr>
        <p:spPr>
          <a:xfrm>
            <a:off x="467544" y="1268760"/>
            <a:ext cx="8208912" cy="1512168"/>
          </a:xfrm>
          <a:prstGeom prst="rect">
            <a:avLst/>
          </a:prstGeom>
          <a:solidFill>
            <a:srgbClr val="E9E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400" b="1" dirty="0" smtClean="0">
                <a:solidFill>
                  <a:schemeClr val="tx2">
                    <a:lumMod val="75000"/>
                  </a:schemeClr>
                </a:solidFill>
              </a:rPr>
              <a:t>STRATEGIC OBJECTIVES</a:t>
            </a:r>
            <a:endParaRPr lang="en-GB" sz="1400" b="1" dirty="0">
              <a:solidFill>
                <a:schemeClr val="tx2">
                  <a:lumMod val="75000"/>
                </a:schemeClr>
              </a:solidFill>
            </a:endParaRPr>
          </a:p>
        </p:txBody>
      </p:sp>
      <p:sp>
        <p:nvSpPr>
          <p:cNvPr id="6" name="Title 1"/>
          <p:cNvSpPr txBox="1">
            <a:spLocks/>
          </p:cNvSpPr>
          <p:nvPr/>
        </p:nvSpPr>
        <p:spPr>
          <a:xfrm>
            <a:off x="5004048" y="260648"/>
            <a:ext cx="3744416" cy="792088"/>
          </a:xfrm>
          <a:prstGeom prst="rect">
            <a:avLst/>
          </a:prstGeom>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2400" b="1" dirty="0" smtClean="0">
                <a:solidFill>
                  <a:schemeClr val="bg1">
                    <a:lumMod val="50000"/>
                  </a:schemeClr>
                </a:solidFill>
                <a:latin typeface="+mj-lt"/>
                <a:ea typeface="+mj-ea"/>
                <a:cs typeface="+mj-cs"/>
              </a:rPr>
              <a:t>Summary of Objectives and Deliverables</a:t>
            </a:r>
            <a:endParaRPr kumimoji="0" lang="en-GB" sz="2400" b="1" i="0" u="none" strike="noStrike" kern="1200" cap="none" spc="0" normalizeH="0" baseline="0" noProof="0" dirty="0">
              <a:ln>
                <a:noFill/>
              </a:ln>
              <a:solidFill>
                <a:schemeClr val="bg1">
                  <a:lumMod val="50000"/>
                </a:schemeClr>
              </a:solidFill>
              <a:effectLst/>
              <a:uLnTx/>
              <a:uFillTx/>
              <a:latin typeface="+mj-lt"/>
              <a:ea typeface="+mj-ea"/>
              <a:cs typeface="+mj-cs"/>
            </a:endParaRPr>
          </a:p>
        </p:txBody>
      </p:sp>
      <p:sp>
        <p:nvSpPr>
          <p:cNvPr id="7" name="Rectangle 6"/>
          <p:cNvSpPr/>
          <p:nvPr/>
        </p:nvSpPr>
        <p:spPr>
          <a:xfrm>
            <a:off x="611560" y="1556792"/>
            <a:ext cx="1872208"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t>Empower citizens and communities and improve partnership working</a:t>
            </a:r>
            <a:endParaRPr lang="en-GB" sz="1400" b="1" dirty="0"/>
          </a:p>
        </p:txBody>
      </p:sp>
      <p:sp>
        <p:nvSpPr>
          <p:cNvPr id="8" name="Rectangle 7"/>
          <p:cNvSpPr/>
          <p:nvPr/>
        </p:nvSpPr>
        <p:spPr>
          <a:xfrm>
            <a:off x="2627784" y="1556792"/>
            <a:ext cx="1872208"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t>Implement a lean and agile locality operating model</a:t>
            </a:r>
            <a:endParaRPr lang="en-GB" sz="1400" b="1" dirty="0"/>
          </a:p>
        </p:txBody>
      </p:sp>
      <p:sp>
        <p:nvSpPr>
          <p:cNvPr id="9" name="Rectangle 8"/>
          <p:cNvSpPr/>
          <p:nvPr/>
        </p:nvSpPr>
        <p:spPr>
          <a:xfrm>
            <a:off x="4644008" y="1556792"/>
            <a:ext cx="1872208"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t>Deliver better outcomes and improved citizen experiences</a:t>
            </a:r>
            <a:endParaRPr lang="en-GB" sz="1400" b="1" dirty="0"/>
          </a:p>
        </p:txBody>
      </p:sp>
      <p:sp>
        <p:nvSpPr>
          <p:cNvPr id="10" name="Rectangle 9"/>
          <p:cNvSpPr/>
          <p:nvPr/>
        </p:nvSpPr>
        <p:spPr>
          <a:xfrm>
            <a:off x="6660232" y="1556792"/>
            <a:ext cx="1872208"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t>Embedded values and develop culture</a:t>
            </a:r>
            <a:endParaRPr lang="en-GB" sz="1400" b="1" dirty="0"/>
          </a:p>
        </p:txBody>
      </p:sp>
      <p:sp>
        <p:nvSpPr>
          <p:cNvPr id="11" name="Rectangle 10"/>
          <p:cNvSpPr/>
          <p:nvPr/>
        </p:nvSpPr>
        <p:spPr>
          <a:xfrm>
            <a:off x="611560" y="2924944"/>
            <a:ext cx="1872208" cy="3672408"/>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lvl="0">
              <a:buFont typeface="Arial" pitchFamily="34" charset="0"/>
              <a:buChar char="•"/>
            </a:pPr>
            <a:r>
              <a:rPr lang="en-GB" sz="1400" dirty="0" smtClean="0">
                <a:solidFill>
                  <a:schemeClr val="tx1"/>
                </a:solidFill>
              </a:rPr>
              <a:t>  asset transfer  </a:t>
            </a:r>
          </a:p>
          <a:p>
            <a:pPr lvl="0">
              <a:buFont typeface="Arial" pitchFamily="34" charset="0"/>
              <a:buChar char="•"/>
            </a:pPr>
            <a:endParaRPr lang="en-GB" sz="1400" dirty="0" smtClean="0">
              <a:solidFill>
                <a:schemeClr val="tx1"/>
              </a:solidFill>
            </a:endParaRPr>
          </a:p>
          <a:p>
            <a:pPr>
              <a:buFont typeface="Arial" pitchFamily="34" charset="0"/>
              <a:buChar char="•"/>
            </a:pPr>
            <a:r>
              <a:rPr lang="en-GB" sz="1400" dirty="0" smtClean="0">
                <a:solidFill>
                  <a:schemeClr val="tx1"/>
                </a:solidFill>
              </a:rPr>
              <a:t> locality leadership teams </a:t>
            </a:r>
          </a:p>
          <a:p>
            <a:pPr lvl="0"/>
            <a:endParaRPr lang="en-GB" sz="1400" dirty="0" smtClean="0">
              <a:solidFill>
                <a:schemeClr val="tx1"/>
              </a:solidFill>
            </a:endParaRPr>
          </a:p>
          <a:p>
            <a:pPr lvl="0">
              <a:buFont typeface="Arial" pitchFamily="34" charset="0"/>
              <a:buChar char="•"/>
            </a:pPr>
            <a:r>
              <a:rPr lang="en-GB" sz="1400" dirty="0" smtClean="0">
                <a:solidFill>
                  <a:schemeClr val="tx1"/>
                </a:solidFill>
              </a:rPr>
              <a:t> community participation requests </a:t>
            </a:r>
          </a:p>
          <a:p>
            <a:pPr lvl="0"/>
            <a:endParaRPr lang="en-GB" sz="1400" dirty="0" smtClean="0">
              <a:solidFill>
                <a:schemeClr val="tx1"/>
              </a:solidFill>
            </a:endParaRPr>
          </a:p>
          <a:p>
            <a:pPr lvl="0">
              <a:buFont typeface="Arial" pitchFamily="34" charset="0"/>
              <a:buChar char="•"/>
            </a:pPr>
            <a:r>
              <a:rPr lang="en-GB" sz="1400" dirty="0" smtClean="0">
                <a:solidFill>
                  <a:schemeClr val="tx1"/>
                </a:solidFill>
              </a:rPr>
              <a:t> neighbourhood partnership</a:t>
            </a:r>
          </a:p>
          <a:p>
            <a:pPr lvl="0"/>
            <a:endParaRPr lang="en-GB" sz="1400" dirty="0" smtClean="0">
              <a:solidFill>
                <a:schemeClr val="tx1"/>
              </a:solidFill>
            </a:endParaRPr>
          </a:p>
          <a:p>
            <a:pPr lvl="0">
              <a:buFont typeface="Arial" pitchFamily="34" charset="0"/>
              <a:buChar char="•"/>
            </a:pPr>
            <a:r>
              <a:rPr lang="en-GB" sz="1400" dirty="0" smtClean="0">
                <a:solidFill>
                  <a:schemeClr val="tx1"/>
                </a:solidFill>
              </a:rPr>
              <a:t> participatory budgeting </a:t>
            </a:r>
          </a:p>
          <a:p>
            <a:pPr lvl="0"/>
            <a:endParaRPr lang="en-GB" sz="1400" dirty="0" smtClean="0">
              <a:solidFill>
                <a:schemeClr val="tx1"/>
              </a:solidFill>
            </a:endParaRPr>
          </a:p>
          <a:p>
            <a:pPr lvl="0">
              <a:buFont typeface="Arial" pitchFamily="34" charset="0"/>
              <a:buChar char="•"/>
            </a:pPr>
            <a:r>
              <a:rPr lang="en-GB" sz="1400" dirty="0" smtClean="0">
                <a:solidFill>
                  <a:schemeClr val="tx1"/>
                </a:solidFill>
              </a:rPr>
              <a:t> co-production </a:t>
            </a:r>
          </a:p>
          <a:p>
            <a:pPr algn="ctr"/>
            <a:endParaRPr lang="en-GB" sz="1400" dirty="0"/>
          </a:p>
        </p:txBody>
      </p:sp>
      <p:sp>
        <p:nvSpPr>
          <p:cNvPr id="15" name="Rectangle 14"/>
          <p:cNvSpPr/>
          <p:nvPr/>
        </p:nvSpPr>
        <p:spPr>
          <a:xfrm>
            <a:off x="2627784" y="2924944"/>
            <a:ext cx="1872208" cy="3672408"/>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lvl="0">
              <a:buFont typeface="Arial" pitchFamily="34" charset="0"/>
              <a:buChar char="•"/>
            </a:pPr>
            <a:r>
              <a:rPr lang="en-GB" sz="1400" dirty="0" smtClean="0">
                <a:solidFill>
                  <a:schemeClr val="tx1"/>
                </a:solidFill>
              </a:rPr>
              <a:t> locality operating model</a:t>
            </a:r>
          </a:p>
          <a:p>
            <a:pPr lvl="0">
              <a:buFont typeface="Arial" pitchFamily="34" charset="0"/>
              <a:buChar char="•"/>
            </a:pPr>
            <a:endParaRPr lang="en-GB" sz="1400" dirty="0" smtClean="0">
              <a:solidFill>
                <a:schemeClr val="tx1"/>
              </a:solidFill>
            </a:endParaRPr>
          </a:p>
          <a:p>
            <a:pPr lvl="0">
              <a:buFont typeface="Arial" pitchFamily="34" charset="0"/>
              <a:buChar char="•"/>
            </a:pPr>
            <a:r>
              <a:rPr lang="en-GB" sz="1400" dirty="0" smtClean="0">
                <a:solidFill>
                  <a:schemeClr val="tx1"/>
                </a:solidFill>
              </a:rPr>
              <a:t> integrated HSC and children’s services  </a:t>
            </a:r>
          </a:p>
          <a:p>
            <a:pPr lvl="0">
              <a:buFont typeface="Arial" pitchFamily="34" charset="0"/>
              <a:buChar char="•"/>
            </a:pPr>
            <a:endParaRPr lang="en-GB" sz="1400" dirty="0" smtClean="0">
              <a:solidFill>
                <a:schemeClr val="tx1"/>
              </a:solidFill>
            </a:endParaRPr>
          </a:p>
          <a:p>
            <a:pPr lvl="0">
              <a:buFont typeface="Arial" pitchFamily="34" charset="0"/>
              <a:buChar char="•"/>
            </a:pPr>
            <a:r>
              <a:rPr lang="en-GB" sz="1400" dirty="0" smtClean="0">
                <a:solidFill>
                  <a:schemeClr val="tx1"/>
                </a:solidFill>
              </a:rPr>
              <a:t>13 organisational reviews to release £42m savings</a:t>
            </a:r>
          </a:p>
          <a:p>
            <a:pPr lvl="0">
              <a:buFont typeface="Arial" pitchFamily="34" charset="0"/>
              <a:buChar char="•"/>
            </a:pPr>
            <a:endParaRPr lang="en-GB" sz="1400" dirty="0" smtClean="0">
              <a:solidFill>
                <a:schemeClr val="tx1"/>
              </a:solidFill>
            </a:endParaRPr>
          </a:p>
          <a:p>
            <a:pPr lvl="0">
              <a:buFont typeface="Arial" pitchFamily="34" charset="0"/>
              <a:buChar char="•"/>
            </a:pPr>
            <a:r>
              <a:rPr lang="en-GB" sz="1400" dirty="0" smtClean="0">
                <a:solidFill>
                  <a:schemeClr val="tx1"/>
                </a:solidFill>
              </a:rPr>
              <a:t>activity analysis</a:t>
            </a:r>
          </a:p>
          <a:p>
            <a:pPr lvl="0">
              <a:buFont typeface="Arial" pitchFamily="34" charset="0"/>
              <a:buChar char="•"/>
            </a:pPr>
            <a:endParaRPr lang="en-GB" sz="1400" dirty="0" smtClean="0">
              <a:solidFill>
                <a:schemeClr val="tx1"/>
              </a:solidFill>
            </a:endParaRPr>
          </a:p>
          <a:p>
            <a:pPr lvl="0">
              <a:buFont typeface="Arial" pitchFamily="34" charset="0"/>
              <a:buChar char="•"/>
            </a:pPr>
            <a:r>
              <a:rPr lang="en-GB" sz="1400" dirty="0" smtClean="0">
                <a:solidFill>
                  <a:schemeClr val="tx1"/>
                </a:solidFill>
              </a:rPr>
              <a:t> locally integrated and co-located service teams </a:t>
            </a:r>
          </a:p>
          <a:p>
            <a:pPr lvl="0"/>
            <a:endParaRPr lang="en-GB" sz="1400" dirty="0" smtClean="0">
              <a:solidFill>
                <a:schemeClr val="tx1"/>
              </a:solidFill>
            </a:endParaRPr>
          </a:p>
          <a:p>
            <a:pPr algn="ctr"/>
            <a:endParaRPr lang="en-GB" sz="1400" dirty="0"/>
          </a:p>
        </p:txBody>
      </p:sp>
      <p:sp>
        <p:nvSpPr>
          <p:cNvPr id="16" name="Rectangle 15"/>
          <p:cNvSpPr/>
          <p:nvPr/>
        </p:nvSpPr>
        <p:spPr>
          <a:xfrm>
            <a:off x="4644008" y="2924944"/>
            <a:ext cx="1872208" cy="3672408"/>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lvl="0">
              <a:buFont typeface="Arial" pitchFamily="34" charset="0"/>
              <a:buChar char="•"/>
            </a:pPr>
            <a:r>
              <a:rPr lang="en-GB" sz="1400" dirty="0" smtClean="0">
                <a:solidFill>
                  <a:schemeClr val="tx1"/>
                </a:solidFill>
              </a:rPr>
              <a:t> Improved insight</a:t>
            </a:r>
          </a:p>
          <a:p>
            <a:pPr lvl="0"/>
            <a:endParaRPr lang="en-GB" sz="1400" dirty="0" smtClean="0">
              <a:solidFill>
                <a:schemeClr val="tx1"/>
              </a:solidFill>
            </a:endParaRPr>
          </a:p>
          <a:p>
            <a:pPr lvl="0">
              <a:buFont typeface="Arial" pitchFamily="34" charset="0"/>
              <a:buChar char="•"/>
            </a:pPr>
            <a:r>
              <a:rPr lang="en-GB" sz="1400" dirty="0" smtClean="0">
                <a:solidFill>
                  <a:schemeClr val="tx1"/>
                </a:solidFill>
              </a:rPr>
              <a:t>Locality Improvement Plans</a:t>
            </a:r>
          </a:p>
          <a:p>
            <a:pPr lvl="0"/>
            <a:endParaRPr lang="en-GB" sz="1400" dirty="0" smtClean="0">
              <a:solidFill>
                <a:schemeClr val="tx1"/>
              </a:solidFill>
            </a:endParaRPr>
          </a:p>
          <a:p>
            <a:pPr>
              <a:buFont typeface="Arial" pitchFamily="34" charset="0"/>
              <a:buChar char="•"/>
            </a:pPr>
            <a:r>
              <a:rPr lang="en-GB" sz="1400" dirty="0" smtClean="0">
                <a:solidFill>
                  <a:schemeClr val="tx1"/>
                </a:solidFill>
              </a:rPr>
              <a:t> community and family resilience </a:t>
            </a:r>
          </a:p>
          <a:p>
            <a:pPr lvl="0"/>
            <a:endParaRPr lang="en-GB" sz="1400" dirty="0" smtClean="0">
              <a:solidFill>
                <a:schemeClr val="tx1"/>
              </a:solidFill>
            </a:endParaRPr>
          </a:p>
          <a:p>
            <a:pPr lvl="0">
              <a:buFont typeface="Arial" pitchFamily="34" charset="0"/>
              <a:buChar char="•"/>
            </a:pPr>
            <a:r>
              <a:rPr lang="en-GB" sz="1400" dirty="0" smtClean="0">
                <a:solidFill>
                  <a:schemeClr val="tx1"/>
                </a:solidFill>
              </a:rPr>
              <a:t> prevention based projects</a:t>
            </a:r>
          </a:p>
          <a:p>
            <a:pPr lvl="0">
              <a:buFont typeface="Arial" pitchFamily="34" charset="0"/>
              <a:buChar char="•"/>
            </a:pPr>
            <a:endParaRPr lang="en-GB" sz="1400" dirty="0" smtClean="0">
              <a:solidFill>
                <a:schemeClr val="tx1"/>
              </a:solidFill>
            </a:endParaRPr>
          </a:p>
          <a:p>
            <a:pPr lvl="0">
              <a:buFont typeface="Arial" pitchFamily="34" charset="0"/>
              <a:buChar char="•"/>
            </a:pPr>
            <a:r>
              <a:rPr lang="en-GB" sz="1400" dirty="0" smtClean="0">
                <a:solidFill>
                  <a:schemeClr val="tx1"/>
                </a:solidFill>
              </a:rPr>
              <a:t> public health, and tackling poverty and inequality</a:t>
            </a:r>
          </a:p>
          <a:p>
            <a:pPr lvl="0"/>
            <a:endParaRPr lang="en-GB" sz="1400" dirty="0" smtClean="0">
              <a:solidFill>
                <a:schemeClr val="tx1"/>
              </a:solidFill>
            </a:endParaRPr>
          </a:p>
          <a:p>
            <a:pPr lvl="0"/>
            <a:endParaRPr lang="en-GB" sz="1400" dirty="0" smtClean="0">
              <a:solidFill>
                <a:schemeClr val="tx1"/>
              </a:solidFill>
            </a:endParaRPr>
          </a:p>
          <a:p>
            <a:pPr lvl="0">
              <a:buFont typeface="Arial" pitchFamily="34" charset="0"/>
              <a:buChar char="•"/>
            </a:pPr>
            <a:endParaRPr lang="en-GB" sz="1400" dirty="0" smtClean="0">
              <a:solidFill>
                <a:schemeClr val="tx1"/>
              </a:solidFill>
            </a:endParaRPr>
          </a:p>
          <a:p>
            <a:pPr algn="ctr"/>
            <a:endParaRPr lang="en-GB" sz="1400" dirty="0"/>
          </a:p>
        </p:txBody>
      </p:sp>
      <p:sp>
        <p:nvSpPr>
          <p:cNvPr id="17" name="Rectangle 16"/>
          <p:cNvSpPr/>
          <p:nvPr/>
        </p:nvSpPr>
        <p:spPr>
          <a:xfrm>
            <a:off x="6660232" y="2924944"/>
            <a:ext cx="1872208" cy="3672408"/>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lvl="0">
              <a:buFont typeface="Arial" pitchFamily="34" charset="0"/>
              <a:buChar char="•"/>
            </a:pPr>
            <a:r>
              <a:rPr lang="en-GB" sz="1400" dirty="0" smtClean="0">
                <a:solidFill>
                  <a:schemeClr val="tx1"/>
                </a:solidFill>
              </a:rPr>
              <a:t> Instil good values and  behaviours  </a:t>
            </a:r>
          </a:p>
          <a:p>
            <a:pPr lvl="0"/>
            <a:endParaRPr lang="en-GB" sz="1400" dirty="0" smtClean="0">
              <a:solidFill>
                <a:schemeClr val="tx1"/>
              </a:solidFill>
            </a:endParaRPr>
          </a:p>
          <a:p>
            <a:pPr lvl="0">
              <a:buFont typeface="Arial" pitchFamily="34" charset="0"/>
              <a:buChar char="•"/>
            </a:pPr>
            <a:r>
              <a:rPr lang="en-GB" sz="1400" dirty="0" smtClean="0">
                <a:solidFill>
                  <a:schemeClr val="tx1"/>
                </a:solidFill>
              </a:rPr>
              <a:t>Locality Learning and Development Plan </a:t>
            </a:r>
          </a:p>
          <a:p>
            <a:pPr lvl="0"/>
            <a:endParaRPr lang="en-GB" sz="1400" dirty="0" smtClean="0">
              <a:solidFill>
                <a:schemeClr val="tx1"/>
              </a:solidFill>
            </a:endParaRPr>
          </a:p>
          <a:p>
            <a:pPr lvl="0">
              <a:buFont typeface="Arial" pitchFamily="34" charset="0"/>
              <a:buChar char="•"/>
            </a:pPr>
            <a:r>
              <a:rPr lang="en-GB" sz="1400" dirty="0" smtClean="0">
                <a:solidFill>
                  <a:schemeClr val="tx1"/>
                </a:solidFill>
              </a:rPr>
              <a:t> engagement and communications with staff and partners</a:t>
            </a:r>
          </a:p>
          <a:p>
            <a:pPr lvl="0"/>
            <a:endParaRPr lang="en-GB" sz="1400" dirty="0" smtClean="0">
              <a:solidFill>
                <a:schemeClr val="tx1"/>
              </a:solidFill>
            </a:endParaRPr>
          </a:p>
          <a:p>
            <a:pPr lvl="0">
              <a:buFont typeface="Arial" pitchFamily="34" charset="0"/>
              <a:buChar char="•"/>
            </a:pPr>
            <a:r>
              <a:rPr lang="en-GB" sz="1400" dirty="0" smtClean="0">
                <a:solidFill>
                  <a:schemeClr val="tx1"/>
                </a:solidFill>
              </a:rPr>
              <a:t> devolved decision making </a:t>
            </a:r>
          </a:p>
          <a:p>
            <a:pPr lvl="0">
              <a:buFont typeface="Arial" pitchFamily="34" charset="0"/>
              <a:buChar char="•"/>
            </a:pPr>
            <a:endParaRPr lang="en-GB" sz="1400" dirty="0" smtClean="0">
              <a:solidFill>
                <a:schemeClr val="tx1"/>
              </a:solidFill>
            </a:endParaRPr>
          </a:p>
          <a:p>
            <a:pPr lvl="0">
              <a:buFont typeface="Arial" pitchFamily="34" charset="0"/>
              <a:buChar char="•"/>
            </a:pPr>
            <a:r>
              <a:rPr lang="en-GB" sz="1400" dirty="0" smtClean="0">
                <a:solidFill>
                  <a:schemeClr val="tx1"/>
                </a:solidFill>
              </a:rPr>
              <a:t>culture of innovation</a:t>
            </a:r>
          </a:p>
          <a:p>
            <a:pPr lvl="0">
              <a:buFont typeface="Arial" pitchFamily="34" charset="0"/>
              <a:buChar char="•"/>
            </a:pPr>
            <a:endParaRPr lang="en-GB" sz="1400" dirty="0" smtClean="0">
              <a:solidFill>
                <a:schemeClr val="tx1"/>
              </a:solidFill>
            </a:endParaRPr>
          </a:p>
          <a:p>
            <a:pPr lvl="0">
              <a:buFont typeface="Arial" pitchFamily="34" charset="0"/>
              <a:buChar char="•"/>
            </a:pPr>
            <a:endParaRPr lang="en-GB" sz="1400" dirty="0" smtClean="0">
              <a:solidFill>
                <a:schemeClr val="tx1"/>
              </a:solidFill>
            </a:endParaRPr>
          </a:p>
          <a:p>
            <a:pPr lvl="0">
              <a:buFont typeface="Arial" pitchFamily="34" charset="0"/>
              <a:buChar char="•"/>
            </a:pPr>
            <a:endParaRPr lang="en-GB" sz="1400" dirty="0" smtClean="0">
              <a:solidFill>
                <a:schemeClr val="tx1"/>
              </a:solidFill>
            </a:endParaRPr>
          </a:p>
          <a:p>
            <a:pPr lvl="0"/>
            <a:endParaRPr lang="en-GB" sz="1400" dirty="0" smtClean="0">
              <a:solidFill>
                <a:schemeClr val="tx1"/>
              </a:solidFill>
            </a:endParaRPr>
          </a:p>
          <a:p>
            <a:pPr algn="ctr"/>
            <a:endParaRPr lang="en-GB" sz="1400" dirty="0"/>
          </a:p>
        </p:txBody>
      </p:sp>
      <p:sp>
        <p:nvSpPr>
          <p:cNvPr id="14" name="Slide Number Placeholder 13"/>
          <p:cNvSpPr>
            <a:spLocks noGrp="1"/>
          </p:cNvSpPr>
          <p:nvPr>
            <p:ph type="sldNum" sz="quarter" idx="12"/>
          </p:nvPr>
        </p:nvSpPr>
        <p:spPr>
          <a:xfrm>
            <a:off x="6769224" y="6356352"/>
            <a:ext cx="2133600" cy="365125"/>
          </a:xfrm>
        </p:spPr>
        <p:txBody>
          <a:bodyPr/>
          <a:lstStyle/>
          <a:p>
            <a:fld id="{7098CDDD-6896-4252-B4DD-5A77C40EA156}" type="slidenum">
              <a:rPr lang="en-GB" smtClean="0"/>
              <a:pPr/>
              <a:t>6</a:t>
            </a:fld>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31640" y="1844824"/>
            <a:ext cx="6696744" cy="3600400"/>
            <a:chOff x="0" y="262397"/>
            <a:chExt cx="1953478" cy="781399"/>
          </a:xfrm>
        </p:grpSpPr>
        <p:sp>
          <p:nvSpPr>
            <p:cNvPr id="4" name="Rectangle 3"/>
            <p:cNvSpPr/>
            <p:nvPr/>
          </p:nvSpPr>
          <p:spPr>
            <a:xfrm>
              <a:off x="0" y="262397"/>
              <a:ext cx="1953478" cy="781399"/>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Rectangle 4"/>
            <p:cNvSpPr/>
            <p:nvPr/>
          </p:nvSpPr>
          <p:spPr>
            <a:xfrm>
              <a:off x="0" y="262397"/>
              <a:ext cx="1953478" cy="7813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GB" sz="3600" kern="1200" dirty="0" smtClean="0"/>
                <a:t>Strategic Objective 1:</a:t>
              </a:r>
              <a:br>
                <a:rPr lang="en-GB" sz="3600" kern="1200" dirty="0" smtClean="0"/>
              </a:br>
              <a:r>
                <a:rPr lang="en-GB" sz="3600" kern="1200" dirty="0" smtClean="0"/>
                <a:t>Empower citizens and communities and  improve partnership working</a:t>
              </a:r>
              <a:endParaRPr lang="en-GB" sz="3600" kern="1200" dirty="0"/>
            </a:p>
          </p:txBody>
        </p:sp>
      </p:grpSp>
      <p:sp>
        <p:nvSpPr>
          <p:cNvPr id="7" name="Slide Number Placeholder 6"/>
          <p:cNvSpPr>
            <a:spLocks noGrp="1"/>
          </p:cNvSpPr>
          <p:nvPr>
            <p:ph type="sldNum" sz="quarter" idx="12"/>
          </p:nvPr>
        </p:nvSpPr>
        <p:spPr/>
        <p:txBody>
          <a:bodyPr/>
          <a:lstStyle/>
          <a:p>
            <a:fld id="{7098CDDD-6896-4252-B4DD-5A77C40EA156}" type="slidenum">
              <a:rPr lang="en-GB" smtClean="0"/>
              <a:pPr/>
              <a:t>7</a:t>
            </a:fld>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95536" y="2780928"/>
            <a:ext cx="2736304" cy="504057"/>
          </a:xfrm>
          <a:prstGeom prst="roundRect">
            <a:avLst/>
          </a:prstGeom>
          <a:solidFill>
            <a:schemeClr val="accent1"/>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t>Total Place Projects</a:t>
            </a:r>
            <a:endParaRPr lang="en-GB" sz="1200" b="1" dirty="0"/>
          </a:p>
        </p:txBody>
      </p:sp>
      <p:sp>
        <p:nvSpPr>
          <p:cNvPr id="7" name="Rounded Rectangle 6"/>
          <p:cNvSpPr/>
          <p:nvPr/>
        </p:nvSpPr>
        <p:spPr>
          <a:xfrm>
            <a:off x="3203848" y="2780928"/>
            <a:ext cx="2736304" cy="504056"/>
          </a:xfrm>
          <a:prstGeom prst="roundRect">
            <a:avLst/>
          </a:prstGeom>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t>Community Learning and Development Services and Strategy</a:t>
            </a:r>
            <a:endParaRPr lang="en-GB" sz="1200" b="1" dirty="0"/>
          </a:p>
        </p:txBody>
      </p:sp>
      <p:sp>
        <p:nvSpPr>
          <p:cNvPr id="8" name="Rounded Rectangle 7"/>
          <p:cNvSpPr/>
          <p:nvPr/>
        </p:nvSpPr>
        <p:spPr>
          <a:xfrm>
            <a:off x="6084168" y="2780928"/>
            <a:ext cx="2736304" cy="504056"/>
          </a:xfrm>
          <a:prstGeom prst="roundRect">
            <a:avLst/>
          </a:prstGeom>
          <a:solidFill>
            <a:schemeClr val="accent1"/>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t>Third Sector Forums and Partnerships</a:t>
            </a:r>
            <a:endParaRPr lang="en-GB" sz="1200" b="1" dirty="0"/>
          </a:p>
        </p:txBody>
      </p:sp>
      <p:sp>
        <p:nvSpPr>
          <p:cNvPr id="17" name="Title 1"/>
          <p:cNvSpPr>
            <a:spLocks noGrp="1"/>
          </p:cNvSpPr>
          <p:nvPr>
            <p:ph type="title"/>
          </p:nvPr>
        </p:nvSpPr>
        <p:spPr>
          <a:xfrm>
            <a:off x="4860032" y="260648"/>
            <a:ext cx="4032448" cy="864096"/>
          </a:xfrm>
        </p:spPr>
        <p:txBody>
          <a:bodyPr>
            <a:noAutofit/>
          </a:bodyPr>
          <a:lstStyle/>
          <a:p>
            <a:pPr lvl="0" algn="l">
              <a:defRPr/>
            </a:pPr>
            <a:r>
              <a:rPr lang="en-GB" sz="2400" b="1" dirty="0" smtClean="0">
                <a:solidFill>
                  <a:schemeClr val="tx1">
                    <a:lumMod val="50000"/>
                    <a:lumOff val="50000"/>
                  </a:schemeClr>
                </a:solidFill>
                <a:latin typeface="+mn-lt"/>
              </a:rPr>
              <a:t/>
            </a:r>
            <a:br>
              <a:rPr lang="en-GB" sz="2400" b="1" dirty="0" smtClean="0">
                <a:solidFill>
                  <a:schemeClr val="tx1">
                    <a:lumMod val="50000"/>
                    <a:lumOff val="50000"/>
                  </a:schemeClr>
                </a:solidFill>
                <a:latin typeface="+mn-lt"/>
              </a:rPr>
            </a:br>
            <a:r>
              <a:rPr lang="en-GB" sz="2400" b="1" dirty="0" smtClean="0">
                <a:solidFill>
                  <a:schemeClr val="tx1">
                    <a:lumMod val="50000"/>
                    <a:lumOff val="50000"/>
                  </a:schemeClr>
                </a:solidFill>
                <a:latin typeface="+mn-lt"/>
              </a:rPr>
              <a:t/>
            </a:r>
            <a:br>
              <a:rPr lang="en-GB" sz="2400" b="1" dirty="0" smtClean="0">
                <a:solidFill>
                  <a:schemeClr val="tx1">
                    <a:lumMod val="50000"/>
                    <a:lumOff val="50000"/>
                  </a:schemeClr>
                </a:solidFill>
                <a:latin typeface="+mn-lt"/>
              </a:rPr>
            </a:br>
            <a:r>
              <a:rPr lang="en-GB" sz="2400" b="1" dirty="0" smtClean="0">
                <a:solidFill>
                  <a:schemeClr val="tx1">
                    <a:lumMod val="50000"/>
                    <a:lumOff val="50000"/>
                  </a:schemeClr>
                </a:solidFill>
                <a:latin typeface="+mn-lt"/>
              </a:rPr>
              <a:t>Empowering Citizens and Communities </a:t>
            </a:r>
            <a:r>
              <a:rPr lang="en-GB" sz="2400" b="1" dirty="0" smtClean="0">
                <a:solidFill>
                  <a:schemeClr val="tx1">
                    <a:lumMod val="50000"/>
                    <a:lumOff val="50000"/>
                  </a:schemeClr>
                </a:solidFill>
              </a:rPr>
              <a:t/>
            </a:r>
            <a:br>
              <a:rPr lang="en-GB" sz="2400" b="1" dirty="0" smtClean="0">
                <a:solidFill>
                  <a:schemeClr val="tx1">
                    <a:lumMod val="50000"/>
                    <a:lumOff val="50000"/>
                  </a:schemeClr>
                </a:solidFill>
              </a:rPr>
            </a:br>
            <a:r>
              <a:rPr lang="en-GB" sz="2400" b="1" dirty="0" smtClean="0">
                <a:solidFill>
                  <a:schemeClr val="tx1">
                    <a:lumMod val="50000"/>
                    <a:lumOff val="50000"/>
                  </a:schemeClr>
                </a:solidFill>
                <a:latin typeface="+mn-lt"/>
              </a:rPr>
              <a:t/>
            </a:r>
            <a:br>
              <a:rPr lang="en-GB" sz="2400" b="1" dirty="0" smtClean="0">
                <a:solidFill>
                  <a:schemeClr val="tx1">
                    <a:lumMod val="50000"/>
                    <a:lumOff val="50000"/>
                  </a:schemeClr>
                </a:solidFill>
                <a:latin typeface="+mn-lt"/>
              </a:rPr>
            </a:br>
            <a:endParaRPr lang="en-GB" sz="2400" b="1" dirty="0">
              <a:solidFill>
                <a:schemeClr val="tx1">
                  <a:lumMod val="50000"/>
                  <a:lumOff val="50000"/>
                </a:schemeClr>
              </a:solidFill>
              <a:latin typeface="+mn-lt"/>
            </a:endParaRPr>
          </a:p>
        </p:txBody>
      </p:sp>
      <p:sp>
        <p:nvSpPr>
          <p:cNvPr id="19" name="TextBox 18"/>
          <p:cNvSpPr txBox="1"/>
          <p:nvPr/>
        </p:nvSpPr>
        <p:spPr>
          <a:xfrm>
            <a:off x="323528" y="1268760"/>
            <a:ext cx="184731" cy="369332"/>
          </a:xfrm>
          <a:prstGeom prst="rect">
            <a:avLst/>
          </a:prstGeom>
          <a:noFill/>
        </p:spPr>
        <p:txBody>
          <a:bodyPr wrap="none" rtlCol="0">
            <a:spAutoFit/>
          </a:bodyPr>
          <a:lstStyle/>
          <a:p>
            <a:endParaRPr lang="en-GB" dirty="0"/>
          </a:p>
        </p:txBody>
      </p:sp>
      <p:sp>
        <p:nvSpPr>
          <p:cNvPr id="22" name="Slide Number Placeholder 21"/>
          <p:cNvSpPr>
            <a:spLocks noGrp="1"/>
          </p:cNvSpPr>
          <p:nvPr>
            <p:ph type="sldNum" sz="quarter" idx="12"/>
          </p:nvPr>
        </p:nvSpPr>
        <p:spPr/>
        <p:txBody>
          <a:bodyPr/>
          <a:lstStyle/>
          <a:p>
            <a:fld id="{7098CDDD-6896-4252-B4DD-5A77C40EA156}" type="slidenum">
              <a:rPr lang="en-GB" smtClean="0"/>
              <a:pPr/>
              <a:t>8</a:t>
            </a:fld>
            <a:endParaRPr lang="en-GB" dirty="0"/>
          </a:p>
        </p:txBody>
      </p:sp>
      <p:sp>
        <p:nvSpPr>
          <p:cNvPr id="28" name="Rounded Rectangle 27"/>
          <p:cNvSpPr/>
          <p:nvPr/>
        </p:nvSpPr>
        <p:spPr>
          <a:xfrm>
            <a:off x="395536" y="3573016"/>
            <a:ext cx="2736304" cy="504057"/>
          </a:xfrm>
          <a:prstGeom prst="roundRect">
            <a:avLst/>
          </a:prstGeom>
          <a:solidFill>
            <a:schemeClr val="accent1"/>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t>Volunteering Strategy</a:t>
            </a:r>
            <a:endParaRPr lang="en-GB" sz="1200" b="1" dirty="0"/>
          </a:p>
        </p:txBody>
      </p:sp>
      <p:sp>
        <p:nvSpPr>
          <p:cNvPr id="30" name="Rounded Rectangle 29"/>
          <p:cNvSpPr/>
          <p:nvPr/>
        </p:nvSpPr>
        <p:spPr>
          <a:xfrm>
            <a:off x="3203848" y="4437112"/>
            <a:ext cx="2736304" cy="504057"/>
          </a:xfrm>
          <a:prstGeom prst="roundRect">
            <a:avLst/>
          </a:prstGeom>
          <a:solidFill>
            <a:schemeClr val="accent1"/>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t>Co Produced Commissioning Plans and Grant Programmes</a:t>
            </a:r>
            <a:endParaRPr lang="en-GB" sz="1200" b="1" dirty="0"/>
          </a:p>
        </p:txBody>
      </p:sp>
      <p:sp>
        <p:nvSpPr>
          <p:cNvPr id="31" name="Rounded Rectangle 30"/>
          <p:cNvSpPr/>
          <p:nvPr/>
        </p:nvSpPr>
        <p:spPr>
          <a:xfrm>
            <a:off x="395536" y="4437112"/>
            <a:ext cx="2736304" cy="504057"/>
          </a:xfrm>
          <a:prstGeom prst="roundRect">
            <a:avLst/>
          </a:prstGeom>
          <a:solidFill>
            <a:schemeClr val="accent1"/>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t>Cooperative Capital Framework and cooperatives</a:t>
            </a:r>
            <a:endParaRPr lang="en-GB" sz="1200" b="1" dirty="0"/>
          </a:p>
        </p:txBody>
      </p:sp>
      <p:sp>
        <p:nvSpPr>
          <p:cNvPr id="32" name="Rounded Rectangle 31"/>
          <p:cNvSpPr/>
          <p:nvPr/>
        </p:nvSpPr>
        <p:spPr>
          <a:xfrm>
            <a:off x="6084168" y="4437112"/>
            <a:ext cx="2736304" cy="504057"/>
          </a:xfrm>
          <a:prstGeom prst="roundRect">
            <a:avLst/>
          </a:prstGeom>
          <a:solidFill>
            <a:schemeClr val="accent1"/>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t>Personalisation and Self Directed Support</a:t>
            </a:r>
            <a:endParaRPr lang="en-GB" sz="1200" b="1" dirty="0"/>
          </a:p>
        </p:txBody>
      </p:sp>
      <p:sp>
        <p:nvSpPr>
          <p:cNvPr id="33" name="Rounded Rectangle 32"/>
          <p:cNvSpPr/>
          <p:nvPr/>
        </p:nvSpPr>
        <p:spPr>
          <a:xfrm>
            <a:off x="3203848" y="3573016"/>
            <a:ext cx="2736304" cy="504057"/>
          </a:xfrm>
          <a:prstGeom prst="roundRect">
            <a:avLst/>
          </a:prstGeom>
          <a:solidFill>
            <a:schemeClr val="accent1"/>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t>Tenants and Residents Groups and the TRA Federation</a:t>
            </a:r>
            <a:endParaRPr lang="en-GB" sz="1200" b="1" dirty="0"/>
          </a:p>
        </p:txBody>
      </p:sp>
      <p:sp>
        <p:nvSpPr>
          <p:cNvPr id="34" name="Rounded Rectangle 33"/>
          <p:cNvSpPr/>
          <p:nvPr/>
        </p:nvSpPr>
        <p:spPr>
          <a:xfrm>
            <a:off x="6084168" y="3573016"/>
            <a:ext cx="2736304" cy="504057"/>
          </a:xfrm>
          <a:prstGeom prst="roundRect">
            <a:avLst/>
          </a:prstGeom>
          <a:solidFill>
            <a:schemeClr val="accent1"/>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t>School Parent and Pupil Councils</a:t>
            </a:r>
            <a:endParaRPr lang="en-GB" sz="1200" b="1" dirty="0"/>
          </a:p>
        </p:txBody>
      </p:sp>
      <p:sp>
        <p:nvSpPr>
          <p:cNvPr id="36" name="Flowchart: Extract 35"/>
          <p:cNvSpPr/>
          <p:nvPr/>
        </p:nvSpPr>
        <p:spPr>
          <a:xfrm>
            <a:off x="467544" y="1988840"/>
            <a:ext cx="8280920" cy="504056"/>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Rounded Rectangle 36"/>
          <p:cNvSpPr/>
          <p:nvPr/>
        </p:nvSpPr>
        <p:spPr>
          <a:xfrm>
            <a:off x="395536" y="5301208"/>
            <a:ext cx="2736304" cy="504057"/>
          </a:xfrm>
          <a:prstGeom prst="roundRect">
            <a:avLst/>
          </a:prstGeom>
          <a:solidFill>
            <a:schemeClr val="accent1"/>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t>Neighbourhood Partnerships</a:t>
            </a:r>
            <a:endParaRPr lang="en-GB" sz="1200" b="1" dirty="0"/>
          </a:p>
        </p:txBody>
      </p:sp>
      <p:sp>
        <p:nvSpPr>
          <p:cNvPr id="38" name="Rounded Rectangle 37"/>
          <p:cNvSpPr/>
          <p:nvPr/>
        </p:nvSpPr>
        <p:spPr>
          <a:xfrm>
            <a:off x="3275856" y="5301208"/>
            <a:ext cx="2736304" cy="504057"/>
          </a:xfrm>
          <a:prstGeom prst="roundRect">
            <a:avLst/>
          </a:prstGeom>
          <a:solidFill>
            <a:schemeClr val="accent1"/>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t>Community Council</a:t>
            </a:r>
            <a:endParaRPr lang="en-GB" sz="1200" b="1" dirty="0"/>
          </a:p>
        </p:txBody>
      </p:sp>
      <p:sp>
        <p:nvSpPr>
          <p:cNvPr id="39" name="Rounded Rectangle 38"/>
          <p:cNvSpPr/>
          <p:nvPr/>
        </p:nvSpPr>
        <p:spPr>
          <a:xfrm>
            <a:off x="6156176" y="5301208"/>
            <a:ext cx="2736304" cy="504057"/>
          </a:xfrm>
          <a:prstGeom prst="roundRect">
            <a:avLst/>
          </a:prstGeom>
          <a:solidFill>
            <a:schemeClr val="accent1"/>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smtClean="0"/>
              <a:t>Community Engagement Standards</a:t>
            </a:r>
            <a:endParaRPr lang="en-GB" sz="12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4"/>
          <p:cNvSpPr/>
          <p:nvPr/>
        </p:nvSpPr>
        <p:spPr>
          <a:xfrm>
            <a:off x="5004048" y="332656"/>
            <a:ext cx="4139952" cy="7200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defTabSz="622300">
              <a:lnSpc>
                <a:spcPct val="90000"/>
              </a:lnSpc>
              <a:spcBef>
                <a:spcPct val="0"/>
              </a:spcBef>
              <a:spcAft>
                <a:spcPct val="35000"/>
              </a:spcAft>
            </a:pPr>
            <a:r>
              <a:rPr lang="en-GB" sz="2400" b="1" dirty="0" smtClean="0">
                <a:solidFill>
                  <a:schemeClr val="tx1">
                    <a:lumMod val="50000"/>
                    <a:lumOff val="50000"/>
                  </a:schemeClr>
                </a:solidFill>
              </a:rPr>
              <a:t>Co-terminus Locality Operating Areas</a:t>
            </a:r>
            <a:endParaRPr lang="en-GB" sz="2400" b="1" dirty="0">
              <a:solidFill>
                <a:schemeClr val="tx1">
                  <a:lumMod val="50000"/>
                  <a:lumOff val="50000"/>
                </a:schemeClr>
              </a:solidFill>
            </a:endParaRPr>
          </a:p>
        </p:txBody>
      </p:sp>
      <p:graphicFrame>
        <p:nvGraphicFramePr>
          <p:cNvPr id="1026" name="Object 2"/>
          <p:cNvGraphicFramePr>
            <a:graphicFrameLocks noChangeAspect="1"/>
          </p:cNvGraphicFramePr>
          <p:nvPr/>
        </p:nvGraphicFramePr>
        <p:xfrm>
          <a:off x="323528" y="1484784"/>
          <a:ext cx="8640960" cy="4824536"/>
        </p:xfrm>
        <a:graphic>
          <a:graphicData uri="http://schemas.openxmlformats.org/presentationml/2006/ole">
            <mc:AlternateContent xmlns:mc="http://schemas.openxmlformats.org/markup-compatibility/2006">
              <mc:Choice xmlns:v="urn:schemas-microsoft-com:vml" Requires="v">
                <p:oleObj spid="_x0000_s1033" name="Acrobat Document" r:id="rId3" imgW="8010495" imgH="5676703" progId="AcroExch.Document.7">
                  <p:embed/>
                </p:oleObj>
              </mc:Choice>
              <mc:Fallback>
                <p:oleObj name="Acrobat Document" r:id="rId3" imgW="8010495" imgH="5676703" progId="AcroExch.Document.7">
                  <p:embed/>
                  <p:pic>
                    <p:nvPicPr>
                      <p:cNvPr id="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484784"/>
                        <a:ext cx="8640960"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6" name="Slide Number Placeholder 5"/>
          <p:cNvSpPr>
            <a:spLocks noGrp="1"/>
          </p:cNvSpPr>
          <p:nvPr>
            <p:ph type="sldNum" sz="quarter" idx="12"/>
          </p:nvPr>
        </p:nvSpPr>
        <p:spPr/>
        <p:txBody>
          <a:bodyPr/>
          <a:lstStyle/>
          <a:p>
            <a:fld id="{7098CDDD-6896-4252-B4DD-5A77C40EA156}" type="slidenum">
              <a:rPr lang="en-GB" smtClean="0"/>
              <a:pPr/>
              <a:t>9</a:t>
            </a:fld>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 Diagonal Corner Rectangle 17"/>
          <p:cNvSpPr/>
          <p:nvPr/>
        </p:nvSpPr>
        <p:spPr>
          <a:xfrm>
            <a:off x="899592" y="1412776"/>
            <a:ext cx="6696744" cy="4680520"/>
          </a:xfrm>
          <a:prstGeom prst="round2DiagRect">
            <a:avLst/>
          </a:prstGeom>
          <a:solidFill>
            <a:srgbClr val="C54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b="1" dirty="0" smtClean="0">
                <a:solidFill>
                  <a:prstClr val="white"/>
                </a:solidFill>
                <a:cs typeface="Arial" pitchFamily="34" charset="0"/>
              </a:rPr>
              <a:t>Locality  Leadership Team</a:t>
            </a:r>
          </a:p>
          <a:p>
            <a:endParaRPr lang="en-GB" sz="1600" dirty="0" smtClean="0">
              <a:solidFill>
                <a:prstClr val="white"/>
              </a:solidFill>
              <a:cs typeface="Arial" pitchFamily="34" charset="0"/>
            </a:endParaRPr>
          </a:p>
        </p:txBody>
      </p:sp>
      <p:sp>
        <p:nvSpPr>
          <p:cNvPr id="8" name="Round Diagonal Corner Rectangle 7"/>
          <p:cNvSpPr/>
          <p:nvPr/>
        </p:nvSpPr>
        <p:spPr>
          <a:xfrm>
            <a:off x="1979712" y="3068960"/>
            <a:ext cx="1944216" cy="1944216"/>
          </a:xfrm>
          <a:prstGeom prst="round2DiagRect">
            <a:avLst/>
          </a:prstGeom>
          <a:solidFill>
            <a:schemeClr val="bg1"/>
          </a:solidFill>
          <a:ln>
            <a:solidFill>
              <a:srgbClr val="C54E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latin typeface="Arial" pitchFamily="34" charset="0"/>
                <a:ea typeface="Verdana" pitchFamily="34" charset="0"/>
                <a:cs typeface="Arial" pitchFamily="34" charset="0"/>
              </a:rPr>
              <a:t>Council Heads of Service</a:t>
            </a:r>
            <a:endParaRPr lang="en-GB" dirty="0" smtClean="0">
              <a:solidFill>
                <a:prstClr val="black"/>
              </a:solidFill>
              <a:latin typeface="Arial" pitchFamily="34" charset="0"/>
              <a:cs typeface="Arial" pitchFamily="34" charset="0"/>
            </a:endParaRPr>
          </a:p>
        </p:txBody>
      </p:sp>
      <p:sp>
        <p:nvSpPr>
          <p:cNvPr id="9" name="Round Diagonal Corner Rectangle 8"/>
          <p:cNvSpPr/>
          <p:nvPr/>
        </p:nvSpPr>
        <p:spPr>
          <a:xfrm>
            <a:off x="1907704" y="2204864"/>
            <a:ext cx="4968552" cy="648072"/>
          </a:xfrm>
          <a:prstGeom prst="round2DiagRect">
            <a:avLst/>
          </a:prstGeom>
          <a:solidFill>
            <a:srgbClr val="E6B4CF"/>
          </a:solidFill>
          <a:ln>
            <a:solidFill>
              <a:srgbClr val="C54E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latin typeface="Arial" pitchFamily="34" charset="0"/>
                <a:cs typeface="Arial" pitchFamily="34" charset="0"/>
              </a:rPr>
              <a:t>Council Executive Director + Senior Community Planning Partner</a:t>
            </a:r>
          </a:p>
        </p:txBody>
      </p:sp>
      <p:sp>
        <p:nvSpPr>
          <p:cNvPr id="13" name="TextBox 12"/>
          <p:cNvSpPr txBox="1"/>
          <p:nvPr/>
        </p:nvSpPr>
        <p:spPr>
          <a:xfrm>
            <a:off x="467544" y="1124744"/>
            <a:ext cx="3312368" cy="461665"/>
          </a:xfrm>
          <a:prstGeom prst="rect">
            <a:avLst/>
          </a:prstGeom>
          <a:noFill/>
        </p:spPr>
        <p:txBody>
          <a:bodyPr wrap="square" rtlCol="0">
            <a:spAutoFit/>
          </a:bodyPr>
          <a:lstStyle/>
          <a:p>
            <a:endParaRPr lang="en-GB" sz="1200" dirty="0" smtClean="0">
              <a:solidFill>
                <a:prstClr val="black"/>
              </a:solidFill>
              <a:ea typeface="Verdana" pitchFamily="34" charset="0"/>
              <a:cs typeface="Verdana" pitchFamily="34" charset="0"/>
            </a:endParaRPr>
          </a:p>
          <a:p>
            <a:endParaRPr lang="en-GB" sz="1200" dirty="0" smtClean="0">
              <a:solidFill>
                <a:prstClr val="black"/>
              </a:solidFill>
              <a:ea typeface="Verdana" pitchFamily="34" charset="0"/>
              <a:cs typeface="Verdana" pitchFamily="34" charset="0"/>
            </a:endParaRPr>
          </a:p>
        </p:txBody>
      </p:sp>
      <p:sp>
        <p:nvSpPr>
          <p:cNvPr id="7" name="Round Diagonal Corner Rectangle 6"/>
          <p:cNvSpPr/>
          <p:nvPr/>
        </p:nvSpPr>
        <p:spPr>
          <a:xfrm>
            <a:off x="4211960" y="3068960"/>
            <a:ext cx="2664296" cy="2016224"/>
          </a:xfrm>
          <a:prstGeom prst="round2DiagRect">
            <a:avLst/>
          </a:prstGeom>
          <a:solidFill>
            <a:schemeClr val="bg1"/>
          </a:solidFill>
          <a:ln>
            <a:solidFill>
              <a:srgbClr val="C54E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smtClean="0">
                <a:solidFill>
                  <a:prstClr val="black"/>
                </a:solidFill>
              </a:rPr>
              <a:t>Representatives from each community planning partner in the locality including Police Scotland, Fire and Rescue Service Scotland, NHS and third sector </a:t>
            </a:r>
          </a:p>
        </p:txBody>
      </p:sp>
      <p:sp>
        <p:nvSpPr>
          <p:cNvPr id="10" name="Rectangle 9"/>
          <p:cNvSpPr/>
          <p:nvPr/>
        </p:nvSpPr>
        <p:spPr>
          <a:xfrm>
            <a:off x="5220072" y="476681"/>
            <a:ext cx="3672408" cy="461665"/>
          </a:xfrm>
          <a:prstGeom prst="rect">
            <a:avLst/>
          </a:prstGeom>
        </p:spPr>
        <p:txBody>
          <a:bodyPr wrap="square">
            <a:spAutoFit/>
          </a:bodyPr>
          <a:lstStyle/>
          <a:p>
            <a:r>
              <a:rPr lang="en-GB" sz="2400" b="1" dirty="0" smtClean="0">
                <a:solidFill>
                  <a:prstClr val="black">
                    <a:lumMod val="50000"/>
                    <a:lumOff val="50000"/>
                  </a:prstClr>
                </a:solidFill>
              </a:rPr>
              <a:t>Locality Leadership Teams</a:t>
            </a:r>
            <a:endParaRPr lang="en-GB" sz="2400" b="1" dirty="0">
              <a:solidFill>
                <a:prstClr val="black">
                  <a:lumMod val="50000"/>
                  <a:lumOff val="50000"/>
                </a:prstClr>
              </a:solidFill>
            </a:endParaRPr>
          </a:p>
        </p:txBody>
      </p:sp>
      <p:sp>
        <p:nvSpPr>
          <p:cNvPr id="14" name="Slide Number Placeholder 13"/>
          <p:cNvSpPr>
            <a:spLocks noGrp="1"/>
          </p:cNvSpPr>
          <p:nvPr>
            <p:ph type="sldNum" sz="quarter" idx="12"/>
          </p:nvPr>
        </p:nvSpPr>
        <p:spPr/>
        <p:txBody>
          <a:bodyPr/>
          <a:lstStyle/>
          <a:p>
            <a:fld id="{7098CDDD-6896-4252-B4DD-5A77C40EA156}" type="slidenum">
              <a:rPr lang="en-GB" smtClean="0">
                <a:solidFill>
                  <a:prstClr val="black">
                    <a:tint val="75000"/>
                  </a:prstClr>
                </a:solidFill>
              </a:rPr>
              <a:pPr/>
              <a:t>10</a:t>
            </a:fld>
            <a:endParaRPr lang="en-GB" dirty="0">
              <a:solidFill>
                <a:prstClr val="black">
                  <a:tint val="75000"/>
                </a:prstClr>
              </a:solidFill>
            </a:endParaRPr>
          </a:p>
        </p:txBody>
      </p:sp>
      <p:sp>
        <p:nvSpPr>
          <p:cNvPr id="12" name="Round Diagonal Corner Rectangle 11"/>
          <p:cNvSpPr/>
          <p:nvPr/>
        </p:nvSpPr>
        <p:spPr>
          <a:xfrm>
            <a:off x="1763688" y="5229200"/>
            <a:ext cx="5040560" cy="648072"/>
          </a:xfrm>
          <a:prstGeom prst="round2DiagRect">
            <a:avLst/>
          </a:prstGeom>
          <a:solidFill>
            <a:srgbClr val="E6B4CF"/>
          </a:solidFill>
          <a:ln>
            <a:solidFill>
              <a:srgbClr val="C54E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prstClr val="black"/>
                </a:solidFill>
                <a:latin typeface="Arial" pitchFamily="34" charset="0"/>
                <a:cs typeface="Arial" pitchFamily="34" charset="0"/>
              </a:rPr>
              <a:t>Locality Improvement Plans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932040" y="260648"/>
            <a:ext cx="4032448" cy="936104"/>
          </a:xfrm>
          <a:prstGeom prst="rect">
            <a:avLst/>
          </a:prstGeom>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noProof="0" dirty="0" smtClean="0">
                <a:ln>
                  <a:noFill/>
                </a:ln>
                <a:solidFill>
                  <a:schemeClr val="tx1">
                    <a:lumMod val="50000"/>
                    <a:lumOff val="50000"/>
                  </a:schemeClr>
                </a:solidFill>
                <a:effectLst/>
                <a:uLnTx/>
                <a:uFillTx/>
                <a:latin typeface="+mn-lt"/>
                <a:ea typeface="+mj-ea"/>
                <a:cs typeface="+mj-cs"/>
              </a:rPr>
              <a:t>Community Empowerment (Scotland) Act 2015</a:t>
            </a:r>
            <a:endParaRPr kumimoji="0" lang="en-GB" sz="2400" b="1" i="0" u="none" strike="noStrike" kern="1200" cap="none" spc="0" normalizeH="0" baseline="0" noProof="0" dirty="0">
              <a:ln>
                <a:noFill/>
              </a:ln>
              <a:solidFill>
                <a:schemeClr val="tx1">
                  <a:lumMod val="50000"/>
                  <a:lumOff val="50000"/>
                </a:schemeClr>
              </a:solidFill>
              <a:effectLst/>
              <a:uLnTx/>
              <a:uFillTx/>
              <a:latin typeface="+mn-lt"/>
              <a:ea typeface="+mj-ea"/>
              <a:cs typeface="+mj-cs"/>
            </a:endParaRPr>
          </a:p>
        </p:txBody>
      </p:sp>
      <p:sp>
        <p:nvSpPr>
          <p:cNvPr id="6" name="Slide Number Placeholder 5"/>
          <p:cNvSpPr>
            <a:spLocks noGrp="1"/>
          </p:cNvSpPr>
          <p:nvPr>
            <p:ph type="sldNum" sz="quarter" idx="12"/>
          </p:nvPr>
        </p:nvSpPr>
        <p:spPr/>
        <p:txBody>
          <a:bodyPr/>
          <a:lstStyle/>
          <a:p>
            <a:fld id="{7098CDDD-6896-4252-B4DD-5A77C40EA156}" type="slidenum">
              <a:rPr lang="en-GB" smtClean="0"/>
              <a:pPr/>
              <a:t>11</a:t>
            </a:fld>
            <a:endParaRPr lang="en-GB" dirty="0"/>
          </a:p>
        </p:txBody>
      </p:sp>
      <p:graphicFrame>
        <p:nvGraphicFramePr>
          <p:cNvPr id="5" name="Diagram 4"/>
          <p:cNvGraphicFramePr/>
          <p:nvPr/>
        </p:nvGraphicFramePr>
        <p:xfrm>
          <a:off x="467544" y="1700808"/>
          <a:ext cx="7992888" cy="4568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043608" y="2060848"/>
            <a:ext cx="7200800" cy="3600400"/>
            <a:chOff x="2230236" y="286761"/>
            <a:chExt cx="1953498" cy="781399"/>
          </a:xfrm>
        </p:grpSpPr>
        <p:sp>
          <p:nvSpPr>
            <p:cNvPr id="4" name="Rectangle 3"/>
            <p:cNvSpPr/>
            <p:nvPr/>
          </p:nvSpPr>
          <p:spPr>
            <a:xfrm>
              <a:off x="2230236" y="286761"/>
              <a:ext cx="1953498" cy="781399"/>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Rectangle 4"/>
            <p:cNvSpPr/>
            <p:nvPr/>
          </p:nvSpPr>
          <p:spPr>
            <a:xfrm>
              <a:off x="2230236" y="286761"/>
              <a:ext cx="1953498" cy="7813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GB" sz="3600" kern="1200" dirty="0" smtClean="0"/>
                <a:t> Strategic Objective 2:</a:t>
              </a:r>
            </a:p>
            <a:p>
              <a:pPr lvl="0" algn="ctr" defTabSz="622300">
                <a:lnSpc>
                  <a:spcPct val="90000"/>
                </a:lnSpc>
                <a:spcBef>
                  <a:spcPct val="0"/>
                </a:spcBef>
                <a:spcAft>
                  <a:spcPct val="35000"/>
                </a:spcAft>
              </a:pPr>
              <a:r>
                <a:rPr lang="en-GB" sz="3600" kern="1200" dirty="0" smtClean="0"/>
                <a:t>Implement a lean and agile localities operating model</a:t>
              </a:r>
              <a:endParaRPr lang="en-GB" sz="3600" kern="1200" dirty="0"/>
            </a:p>
          </p:txBody>
        </p:sp>
      </p:grpSp>
      <p:sp>
        <p:nvSpPr>
          <p:cNvPr id="7" name="Slide Number Placeholder 6"/>
          <p:cNvSpPr>
            <a:spLocks noGrp="1"/>
          </p:cNvSpPr>
          <p:nvPr>
            <p:ph type="sldNum" sz="quarter" idx="12"/>
          </p:nvPr>
        </p:nvSpPr>
        <p:spPr/>
        <p:txBody>
          <a:bodyPr/>
          <a:lstStyle/>
          <a:p>
            <a:fld id="{7098CDDD-6896-4252-B4DD-5A77C40EA156}" type="slidenum">
              <a:rPr lang="en-GB" smtClean="0"/>
              <a:pPr/>
              <a:t>12</a:t>
            </a:fld>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32040" y="260663"/>
            <a:ext cx="3888432" cy="830997"/>
          </a:xfrm>
          <a:prstGeom prst="rect">
            <a:avLst/>
          </a:prstGeom>
          <a:noFill/>
        </p:spPr>
        <p:txBody>
          <a:bodyPr wrap="square" rtlCol="0">
            <a:spAutoFit/>
          </a:bodyPr>
          <a:lstStyle/>
          <a:p>
            <a:r>
              <a:rPr lang="en-GB" sz="2400" b="1" dirty="0" smtClean="0">
                <a:solidFill>
                  <a:schemeClr val="bg1">
                    <a:lumMod val="50000"/>
                  </a:schemeClr>
                </a:solidFill>
              </a:rPr>
              <a:t>The City of Edinburgh Council Operating Model</a:t>
            </a:r>
            <a:endParaRPr lang="en-GB" sz="2400" b="1" dirty="0">
              <a:solidFill>
                <a:schemeClr val="bg1">
                  <a:lumMod val="50000"/>
                </a:schemeClr>
              </a:solidFill>
            </a:endParaRPr>
          </a:p>
        </p:txBody>
      </p:sp>
      <p:sp>
        <p:nvSpPr>
          <p:cNvPr id="4" name="Rounded Rectangle 3"/>
          <p:cNvSpPr/>
          <p:nvPr/>
        </p:nvSpPr>
        <p:spPr>
          <a:xfrm>
            <a:off x="323528" y="1484784"/>
            <a:ext cx="2736000" cy="288032"/>
          </a:xfrm>
          <a:prstGeom prst="round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t>Improve quality of life</a:t>
            </a:r>
            <a:endParaRPr lang="en-GB" sz="1600" b="1" dirty="0"/>
          </a:p>
        </p:txBody>
      </p:sp>
      <p:sp>
        <p:nvSpPr>
          <p:cNvPr id="5" name="Rounded Rectangle 4"/>
          <p:cNvSpPr/>
          <p:nvPr/>
        </p:nvSpPr>
        <p:spPr>
          <a:xfrm>
            <a:off x="3203848" y="1484784"/>
            <a:ext cx="2736000" cy="288032"/>
          </a:xfrm>
          <a:prstGeom prst="roundRect">
            <a:avLst/>
          </a:prstGeom>
          <a:solidFill>
            <a:srgbClr val="00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t>Ensure economic vitality</a:t>
            </a:r>
            <a:endParaRPr lang="en-GB" sz="1600" b="1" dirty="0"/>
          </a:p>
        </p:txBody>
      </p:sp>
      <p:sp>
        <p:nvSpPr>
          <p:cNvPr id="6" name="Rounded Rectangle 5"/>
          <p:cNvSpPr/>
          <p:nvPr/>
        </p:nvSpPr>
        <p:spPr>
          <a:xfrm>
            <a:off x="6156176" y="1484784"/>
            <a:ext cx="2736000" cy="288032"/>
          </a:xfrm>
          <a:prstGeom prst="roundRect">
            <a:avLst/>
          </a:prstGeom>
          <a:solidFill>
            <a:srgbClr val="E1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t>Build excellent places</a:t>
            </a:r>
            <a:endParaRPr lang="en-GB" sz="1600" b="1" dirty="0"/>
          </a:p>
        </p:txBody>
      </p:sp>
      <p:sp>
        <p:nvSpPr>
          <p:cNvPr id="7" name="Rounded Rectangle 6"/>
          <p:cNvSpPr/>
          <p:nvPr/>
        </p:nvSpPr>
        <p:spPr>
          <a:xfrm>
            <a:off x="323528" y="1988840"/>
            <a:ext cx="8640960" cy="720080"/>
          </a:xfrm>
          <a:prstGeom prst="roundRect">
            <a:avLst/>
          </a:prstGeom>
          <a:solidFill>
            <a:srgbClr val="CC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smtClean="0"/>
              <a:t>Deliver lean and agile Council services</a:t>
            </a:r>
            <a:endParaRPr lang="en-GB" sz="1600" b="1" dirty="0"/>
          </a:p>
        </p:txBody>
      </p:sp>
      <p:sp>
        <p:nvSpPr>
          <p:cNvPr id="8" name="Rectangle 7"/>
          <p:cNvSpPr/>
          <p:nvPr/>
        </p:nvSpPr>
        <p:spPr>
          <a:xfrm>
            <a:off x="1115616" y="2852936"/>
            <a:ext cx="6264696" cy="892800"/>
          </a:xfrm>
          <a:prstGeom prst="rect">
            <a:avLst/>
          </a:prstGeom>
          <a:solidFill>
            <a:schemeClr val="accent4">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i="1" dirty="0" smtClean="0">
                <a:solidFill>
                  <a:schemeClr val="bg1"/>
                </a:solidFill>
              </a:rPr>
              <a:t>Customer and Community Contact</a:t>
            </a:r>
          </a:p>
          <a:p>
            <a:r>
              <a:rPr lang="en-GB" sz="1100" dirty="0" smtClean="0">
                <a:solidFill>
                  <a:schemeClr val="bg1"/>
                </a:solidFill>
              </a:rPr>
              <a:t>Bringing together the first point of contact for our customers, supporting increased use of digital channels, providing first time resolution</a:t>
            </a:r>
          </a:p>
          <a:p>
            <a:r>
              <a:rPr lang="en-GB" sz="1100" dirty="0" smtClean="0">
                <a:solidFill>
                  <a:schemeClr val="bg1"/>
                </a:solidFill>
              </a:rPr>
              <a:t>Signposting, triage and referrals onwards to services where needed</a:t>
            </a:r>
            <a:endParaRPr lang="en-GB" sz="1100" dirty="0"/>
          </a:p>
        </p:txBody>
      </p:sp>
      <p:sp>
        <p:nvSpPr>
          <p:cNvPr id="9" name="Rectangle 8"/>
          <p:cNvSpPr/>
          <p:nvPr/>
        </p:nvSpPr>
        <p:spPr>
          <a:xfrm>
            <a:off x="1115616" y="3861048"/>
            <a:ext cx="6264696" cy="892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i="1" dirty="0" smtClean="0">
                <a:solidFill>
                  <a:schemeClr val="bg1"/>
                </a:solidFill>
              </a:rPr>
              <a:t>Localities</a:t>
            </a:r>
            <a:r>
              <a:rPr lang="en-GB" sz="1600" dirty="0" smtClean="0">
                <a:solidFill>
                  <a:schemeClr val="bg1"/>
                </a:solidFill>
              </a:rPr>
              <a:t> </a:t>
            </a:r>
          </a:p>
          <a:p>
            <a:r>
              <a:rPr lang="en-GB" sz="1100" dirty="0" smtClean="0">
                <a:solidFill>
                  <a:schemeClr val="bg1"/>
                </a:solidFill>
              </a:rPr>
              <a:t>Four geographic areas where resources that directly support communities are organised and joined up around the citizen</a:t>
            </a:r>
            <a:endParaRPr lang="en-GB" sz="1100" dirty="0">
              <a:solidFill>
                <a:schemeClr val="bg1"/>
              </a:solidFill>
            </a:endParaRPr>
          </a:p>
        </p:txBody>
      </p:sp>
      <p:sp>
        <p:nvSpPr>
          <p:cNvPr id="10" name="Rectangle 9"/>
          <p:cNvSpPr/>
          <p:nvPr/>
        </p:nvSpPr>
        <p:spPr>
          <a:xfrm>
            <a:off x="1115616" y="4869160"/>
            <a:ext cx="6264696" cy="8928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i="1" dirty="0" smtClean="0">
                <a:solidFill>
                  <a:schemeClr val="bg1"/>
                </a:solidFill>
              </a:rPr>
              <a:t>City-wide </a:t>
            </a:r>
          </a:p>
          <a:p>
            <a:r>
              <a:rPr lang="en-GB" sz="1100" dirty="0" smtClean="0">
                <a:solidFill>
                  <a:schemeClr val="bg1"/>
                </a:solidFill>
              </a:rPr>
              <a:t>Services where it is not appropriate to split the resource into four localities but where the services provided is ‘shaped’ based on the understanding locality priorities and needs</a:t>
            </a:r>
            <a:endParaRPr lang="en-GB" sz="1100" dirty="0">
              <a:solidFill>
                <a:schemeClr val="bg1"/>
              </a:solidFill>
            </a:endParaRPr>
          </a:p>
        </p:txBody>
      </p:sp>
      <p:sp>
        <p:nvSpPr>
          <p:cNvPr id="11" name="Rectangle 10"/>
          <p:cNvSpPr/>
          <p:nvPr/>
        </p:nvSpPr>
        <p:spPr>
          <a:xfrm>
            <a:off x="1115616" y="5805264"/>
            <a:ext cx="6265392" cy="86409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smtClean="0">
                <a:solidFill>
                  <a:schemeClr val="bg1"/>
                </a:solidFill>
              </a:rPr>
              <a:t>Business Services</a:t>
            </a:r>
          </a:p>
          <a:p>
            <a:r>
              <a:rPr lang="en-GB" sz="1100" dirty="0" smtClean="0">
                <a:solidFill>
                  <a:schemeClr val="bg1"/>
                </a:solidFill>
              </a:rPr>
              <a:t>Bringing together all support activity to one consistent service, reducing duplication and allowing more</a:t>
            </a:r>
            <a:r>
              <a:rPr lang="en-GB" sz="1100" i="1" dirty="0" smtClean="0">
                <a:solidFill>
                  <a:schemeClr val="bg1"/>
                </a:solidFill>
              </a:rPr>
              <a:t> flexibility</a:t>
            </a:r>
            <a:r>
              <a:rPr lang="en-GB" sz="1100" dirty="0" smtClean="0">
                <a:solidFill>
                  <a:schemeClr val="bg1"/>
                </a:solidFill>
              </a:rPr>
              <a:t>. As with our customer services, supporting employees to be more independent and ‘self-serve’ and being driven by customer need.</a:t>
            </a:r>
            <a:endParaRPr lang="en-GB" sz="1100" dirty="0">
              <a:solidFill>
                <a:schemeClr val="bg1"/>
              </a:solidFill>
            </a:endParaRPr>
          </a:p>
        </p:txBody>
      </p:sp>
      <p:sp>
        <p:nvSpPr>
          <p:cNvPr id="12" name="Rectangle 11"/>
          <p:cNvSpPr/>
          <p:nvPr/>
        </p:nvSpPr>
        <p:spPr>
          <a:xfrm>
            <a:off x="251520" y="2780928"/>
            <a:ext cx="720080" cy="38884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400" b="1" dirty="0" smtClean="0">
                <a:solidFill>
                  <a:schemeClr val="bg1"/>
                </a:solidFill>
              </a:rPr>
              <a:t>Information</a:t>
            </a:r>
          </a:p>
          <a:p>
            <a:pPr algn="ctr"/>
            <a:r>
              <a:rPr lang="en-GB" sz="1400" b="1" dirty="0" smtClean="0">
                <a:solidFill>
                  <a:schemeClr val="bg1"/>
                </a:solidFill>
              </a:rPr>
              <a:t>(including business intelligence,</a:t>
            </a:r>
          </a:p>
          <a:p>
            <a:pPr algn="ctr"/>
            <a:r>
              <a:rPr lang="en-GB" sz="1400" b="1" dirty="0" smtClean="0">
                <a:solidFill>
                  <a:schemeClr val="bg1"/>
                </a:solidFill>
              </a:rPr>
              <a:t> analytics and insight)</a:t>
            </a:r>
            <a:endParaRPr lang="en-GB" sz="1400" b="1" dirty="0">
              <a:solidFill>
                <a:schemeClr val="bg1"/>
              </a:solidFill>
            </a:endParaRPr>
          </a:p>
        </p:txBody>
      </p:sp>
      <p:sp>
        <p:nvSpPr>
          <p:cNvPr id="14" name="Isosceles Triangle 13"/>
          <p:cNvSpPr/>
          <p:nvPr/>
        </p:nvSpPr>
        <p:spPr>
          <a:xfrm rot="16200000">
            <a:off x="5868144" y="4509120"/>
            <a:ext cx="3672408" cy="36004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rot="16200000">
            <a:off x="7598665" y="4506800"/>
            <a:ext cx="796735" cy="369332"/>
          </a:xfrm>
          <a:prstGeom prst="rect">
            <a:avLst/>
          </a:prstGeom>
          <a:noFill/>
        </p:spPr>
        <p:txBody>
          <a:bodyPr wrap="square" rtlCol="0">
            <a:spAutoFit/>
          </a:bodyPr>
          <a:lstStyle/>
          <a:p>
            <a:r>
              <a:rPr lang="en-GB" dirty="0" smtClean="0"/>
              <a:t>Values</a:t>
            </a:r>
            <a:endParaRPr lang="en-GB" dirty="0"/>
          </a:p>
        </p:txBody>
      </p:sp>
      <p:pic>
        <p:nvPicPr>
          <p:cNvPr id="23" name="Picture 22"/>
          <p:cNvPicPr>
            <a:picLocks noChangeAspect="1" noChangeArrowheads="1"/>
          </p:cNvPicPr>
          <p:nvPr/>
        </p:nvPicPr>
        <p:blipFill>
          <a:blip r:embed="rId2" cstate="print"/>
          <a:srcRect/>
          <a:stretch>
            <a:fillRect/>
          </a:stretch>
        </p:blipFill>
        <p:spPr bwMode="auto">
          <a:xfrm>
            <a:off x="8172400" y="3284984"/>
            <a:ext cx="655554" cy="720080"/>
          </a:xfrm>
          <a:prstGeom prst="rect">
            <a:avLst/>
          </a:prstGeom>
          <a:solidFill>
            <a:schemeClr val="accent4">
              <a:lumMod val="75000"/>
            </a:schemeClr>
          </a:solidFill>
          <a:ln w="9525">
            <a:noFill/>
            <a:miter lim="800000"/>
            <a:headEnd/>
            <a:tailEnd/>
          </a:ln>
          <a:effectLst/>
        </p:spPr>
      </p:pic>
      <p:pic>
        <p:nvPicPr>
          <p:cNvPr id="24" name="Picture 23"/>
          <p:cNvPicPr>
            <a:picLocks noChangeAspect="1" noChangeArrowheads="1"/>
          </p:cNvPicPr>
          <p:nvPr/>
        </p:nvPicPr>
        <p:blipFill>
          <a:blip r:embed="rId3" cstate="print"/>
          <a:srcRect/>
          <a:stretch>
            <a:fillRect/>
          </a:stretch>
        </p:blipFill>
        <p:spPr bwMode="auto">
          <a:xfrm>
            <a:off x="8172406" y="4077072"/>
            <a:ext cx="662007" cy="727168"/>
          </a:xfrm>
          <a:prstGeom prst="rect">
            <a:avLst/>
          </a:prstGeom>
          <a:solidFill>
            <a:schemeClr val="accent4">
              <a:lumMod val="75000"/>
            </a:schemeClr>
          </a:solidFill>
          <a:ln w="9525">
            <a:noFill/>
            <a:miter lim="800000"/>
            <a:headEnd/>
            <a:tailEnd/>
          </a:ln>
          <a:effectLst/>
        </p:spPr>
      </p:pic>
      <p:pic>
        <p:nvPicPr>
          <p:cNvPr id="25" name="Picture 24"/>
          <p:cNvPicPr>
            <a:picLocks noChangeAspect="1" noChangeArrowheads="1"/>
          </p:cNvPicPr>
          <p:nvPr/>
        </p:nvPicPr>
        <p:blipFill>
          <a:blip r:embed="rId4" cstate="print"/>
          <a:srcRect/>
          <a:stretch>
            <a:fillRect/>
          </a:stretch>
        </p:blipFill>
        <p:spPr bwMode="auto">
          <a:xfrm>
            <a:off x="8172406" y="4941168"/>
            <a:ext cx="679519" cy="720080"/>
          </a:xfrm>
          <a:prstGeom prst="rect">
            <a:avLst/>
          </a:prstGeom>
          <a:solidFill>
            <a:schemeClr val="accent4">
              <a:lumMod val="75000"/>
            </a:schemeClr>
          </a:solidFill>
          <a:ln w="9525">
            <a:noFill/>
            <a:miter lim="800000"/>
            <a:headEnd/>
            <a:tailEnd/>
          </a:ln>
          <a:effectLst/>
        </p:spPr>
      </p:pic>
      <p:pic>
        <p:nvPicPr>
          <p:cNvPr id="26" name="Picture 25"/>
          <p:cNvPicPr>
            <a:picLocks noChangeAspect="1" noChangeArrowheads="1"/>
          </p:cNvPicPr>
          <p:nvPr/>
        </p:nvPicPr>
        <p:blipFill>
          <a:blip r:embed="rId5" cstate="print"/>
          <a:srcRect/>
          <a:stretch>
            <a:fillRect/>
          </a:stretch>
        </p:blipFill>
        <p:spPr bwMode="auto">
          <a:xfrm>
            <a:off x="8172400" y="5805265"/>
            <a:ext cx="673882" cy="740211"/>
          </a:xfrm>
          <a:prstGeom prst="rect">
            <a:avLst/>
          </a:prstGeom>
          <a:solidFill>
            <a:schemeClr val="accent4">
              <a:lumMod val="75000"/>
            </a:schemeClr>
          </a:solidFill>
          <a:ln w="9525">
            <a:noFill/>
            <a:miter lim="800000"/>
            <a:headEnd/>
            <a:tailEnd/>
          </a:ln>
          <a:effectLst/>
        </p:spPr>
      </p:pic>
      <p:sp>
        <p:nvSpPr>
          <p:cNvPr id="28" name="Slide Number Placeholder 27"/>
          <p:cNvSpPr>
            <a:spLocks noGrp="1"/>
          </p:cNvSpPr>
          <p:nvPr>
            <p:ph type="sldNum" sz="quarter" idx="12"/>
          </p:nvPr>
        </p:nvSpPr>
        <p:spPr/>
        <p:txBody>
          <a:bodyPr/>
          <a:lstStyle/>
          <a:p>
            <a:fld id="{7098CDDD-6896-4252-B4DD-5A77C40EA156}" type="slidenum">
              <a:rPr lang="en-GB" smtClean="0"/>
              <a:pPr/>
              <a:t>13</a:t>
            </a:fld>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32040" y="260651"/>
            <a:ext cx="3888432" cy="830997"/>
          </a:xfrm>
          <a:prstGeom prst="rect">
            <a:avLst/>
          </a:prstGeom>
          <a:noFill/>
        </p:spPr>
        <p:txBody>
          <a:bodyPr wrap="square" rtlCol="0">
            <a:spAutoFit/>
          </a:bodyPr>
          <a:lstStyle/>
          <a:p>
            <a:r>
              <a:rPr lang="en-GB" sz="2400" b="1" dirty="0" smtClean="0">
                <a:solidFill>
                  <a:schemeClr val="bg1">
                    <a:lumMod val="50000"/>
                  </a:schemeClr>
                </a:solidFill>
              </a:rPr>
              <a:t>£42M savings from 12 Organisational Reviews</a:t>
            </a:r>
            <a:endParaRPr lang="en-GB" sz="2400" b="1" dirty="0">
              <a:solidFill>
                <a:schemeClr val="bg1">
                  <a:lumMod val="50000"/>
                </a:schemeClr>
              </a:solidFill>
            </a:endParaRPr>
          </a:p>
        </p:txBody>
      </p:sp>
      <p:sp>
        <p:nvSpPr>
          <p:cNvPr id="3" name="TextBox 2"/>
          <p:cNvSpPr txBox="1"/>
          <p:nvPr/>
        </p:nvSpPr>
        <p:spPr>
          <a:xfrm>
            <a:off x="323528" y="1124744"/>
            <a:ext cx="8568952" cy="4031873"/>
          </a:xfrm>
          <a:prstGeom prst="rect">
            <a:avLst/>
          </a:prstGeom>
          <a:noFill/>
        </p:spPr>
        <p:txBody>
          <a:bodyPr wrap="square" rtlCol="0">
            <a:spAutoFit/>
          </a:bodyPr>
          <a:lstStyle/>
          <a:p>
            <a:endParaRPr lang="en-GB" sz="1600" dirty="0" smtClean="0"/>
          </a:p>
          <a:p>
            <a:pPr marL="342900" indent="-342900">
              <a:buFont typeface="+mj-lt"/>
              <a:buAutoNum type="arabicPeriod"/>
            </a:pPr>
            <a:r>
              <a:rPr lang="en-GB" sz="1600" dirty="0" smtClean="0"/>
              <a:t>Children Services</a:t>
            </a:r>
          </a:p>
          <a:p>
            <a:pPr marL="342900" indent="-342900">
              <a:buFont typeface="+mj-lt"/>
              <a:buAutoNum type="arabicPeriod"/>
            </a:pPr>
            <a:r>
              <a:rPr lang="en-GB" sz="1600" dirty="0" smtClean="0"/>
              <a:t>Public Protection and Chief Social Work Officer</a:t>
            </a:r>
          </a:p>
          <a:p>
            <a:pPr marL="342900" indent="-342900">
              <a:buFont typeface="+mj-lt"/>
              <a:buAutoNum type="arabicPeriod"/>
            </a:pPr>
            <a:r>
              <a:rPr lang="en-GB" sz="1600" dirty="0" smtClean="0"/>
              <a:t>Schools and Lifelong Learning</a:t>
            </a:r>
          </a:p>
          <a:p>
            <a:pPr marL="342900" indent="-342900">
              <a:buFont typeface="+mj-lt"/>
              <a:buAutoNum type="arabicPeriod"/>
            </a:pPr>
            <a:r>
              <a:rPr lang="en-GB" sz="1600" dirty="0" smtClean="0"/>
              <a:t>Communities and Families Operations</a:t>
            </a:r>
          </a:p>
          <a:p>
            <a:pPr marL="342900" indent="-342900">
              <a:buFont typeface="+mj-lt"/>
              <a:buAutoNum type="arabicPeriod"/>
            </a:pPr>
            <a:r>
              <a:rPr lang="en-GB" sz="1600" dirty="0" smtClean="0"/>
              <a:t>Environment</a:t>
            </a:r>
          </a:p>
          <a:p>
            <a:pPr marL="342900" indent="-342900">
              <a:buFont typeface="+mj-lt"/>
              <a:buAutoNum type="arabicPeriod"/>
            </a:pPr>
            <a:r>
              <a:rPr lang="en-GB" sz="1600" dirty="0" smtClean="0"/>
              <a:t>Housing and Regulatory Services</a:t>
            </a:r>
          </a:p>
          <a:p>
            <a:pPr marL="342900" indent="-342900">
              <a:buFont typeface="+mj-lt"/>
              <a:buAutoNum type="arabicPeriod"/>
            </a:pPr>
            <a:r>
              <a:rPr lang="en-GB" sz="1600" dirty="0" smtClean="0"/>
              <a:t>Planning and Transport</a:t>
            </a:r>
          </a:p>
          <a:p>
            <a:pPr marL="342900" indent="-342900">
              <a:buFont typeface="+mj-lt"/>
              <a:buAutoNum type="arabicPeriod"/>
            </a:pPr>
            <a:r>
              <a:rPr lang="en-GB" sz="1600" dirty="0" smtClean="0"/>
              <a:t>Culture</a:t>
            </a:r>
          </a:p>
          <a:p>
            <a:pPr marL="342900" indent="-342900">
              <a:buFont typeface="+mj-lt"/>
              <a:buAutoNum type="arabicPeriod"/>
            </a:pPr>
            <a:r>
              <a:rPr lang="en-GB" sz="1600" dirty="0" smtClean="0"/>
              <a:t>Economy</a:t>
            </a:r>
          </a:p>
          <a:p>
            <a:pPr marL="342900" indent="-342900">
              <a:buFont typeface="+mj-lt"/>
              <a:buAutoNum type="arabicPeriod"/>
            </a:pPr>
            <a:r>
              <a:rPr lang="en-GB" sz="1600" dirty="0" smtClean="0"/>
              <a:t>IJB - HSC Disability and Transitions</a:t>
            </a:r>
          </a:p>
          <a:p>
            <a:pPr marL="342900" indent="-342900">
              <a:buFont typeface="+mj-lt"/>
              <a:buAutoNum type="arabicPeriod"/>
            </a:pPr>
            <a:r>
              <a:rPr lang="en-GB" sz="1600" dirty="0" smtClean="0"/>
              <a:t>IJB - HSC Mental Health, Substance Misuse and Sexual Health</a:t>
            </a:r>
          </a:p>
          <a:p>
            <a:pPr marL="342900" indent="-342900">
              <a:buFont typeface="+mj-lt"/>
              <a:buAutoNum type="arabicPeriod"/>
            </a:pPr>
            <a:r>
              <a:rPr lang="en-GB" sz="1600" dirty="0" smtClean="0"/>
              <a:t>IJB - HSC Older People, Palliative Care and Dementia</a:t>
            </a:r>
          </a:p>
          <a:p>
            <a:pPr marL="342900" indent="-342900">
              <a:buFont typeface="+mj-lt"/>
              <a:buAutoNum type="arabicPeriod"/>
            </a:pPr>
            <a:r>
              <a:rPr lang="en-GB" sz="1600" dirty="0" smtClean="0"/>
              <a:t>IJB - HSC Public Health, Prevention, Early Intervention, Health Improvement, Access and Emergency Services, Carers</a:t>
            </a:r>
          </a:p>
          <a:p>
            <a:pPr marL="342900" indent="-342900">
              <a:buFont typeface="+mj-lt"/>
              <a:buAutoNum type="arabicPeriod"/>
            </a:pPr>
            <a:endParaRPr lang="en-GB" sz="16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004048" y="404664"/>
            <a:ext cx="3888432" cy="720080"/>
          </a:xfrm>
          <a:prstGeom prst="rect">
            <a:avLst/>
          </a:prstGeom>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smtClean="0">
                <a:ln>
                  <a:noFill/>
                </a:ln>
                <a:solidFill>
                  <a:schemeClr val="bg1">
                    <a:lumMod val="50000"/>
                  </a:schemeClr>
                </a:solidFill>
                <a:effectLst/>
                <a:uLnTx/>
                <a:uFillTx/>
                <a:latin typeface="+mn-lt"/>
                <a:ea typeface="+mj-ea"/>
                <a:cs typeface="+mj-cs"/>
              </a:rPr>
              <a:t>Integrated Multi Disciplinary </a:t>
            </a:r>
            <a:r>
              <a:rPr lang="en-GB" sz="2400" b="1" dirty="0" smtClean="0">
                <a:solidFill>
                  <a:schemeClr val="bg1">
                    <a:lumMod val="50000"/>
                  </a:schemeClr>
                </a:solidFill>
                <a:ea typeface="+mj-ea"/>
                <a:cs typeface="+mj-cs"/>
              </a:rPr>
              <a:t>T</a:t>
            </a:r>
            <a:r>
              <a:rPr lang="en-GB" sz="2400" b="1" noProof="0" dirty="0" smtClean="0">
                <a:solidFill>
                  <a:schemeClr val="bg1">
                    <a:lumMod val="50000"/>
                  </a:schemeClr>
                </a:solidFill>
                <a:ea typeface="+mj-ea"/>
                <a:cs typeface="+mj-cs"/>
              </a:rPr>
              <a:t>eams</a:t>
            </a:r>
            <a:endParaRPr kumimoji="0" lang="en-GB" sz="2400" b="1" i="0" u="none" strike="noStrike" kern="1200" cap="none" spc="0" normalizeH="0" baseline="0" noProof="0" dirty="0">
              <a:ln>
                <a:noFill/>
              </a:ln>
              <a:solidFill>
                <a:schemeClr val="bg1">
                  <a:lumMod val="50000"/>
                </a:schemeClr>
              </a:solidFill>
              <a:effectLst/>
              <a:uLnTx/>
              <a:uFillTx/>
              <a:latin typeface="+mn-lt"/>
              <a:ea typeface="+mj-ea"/>
              <a:cs typeface="+mj-cs"/>
            </a:endParaRPr>
          </a:p>
        </p:txBody>
      </p:sp>
      <p:sp>
        <p:nvSpPr>
          <p:cNvPr id="4" name="TextBox 3"/>
          <p:cNvSpPr txBox="1"/>
          <p:nvPr/>
        </p:nvSpPr>
        <p:spPr>
          <a:xfrm>
            <a:off x="251520" y="1225694"/>
            <a:ext cx="8496944" cy="5016758"/>
          </a:xfrm>
          <a:prstGeom prst="rect">
            <a:avLst/>
          </a:prstGeom>
          <a:noFill/>
        </p:spPr>
        <p:txBody>
          <a:bodyPr wrap="square" rtlCol="0">
            <a:spAutoFit/>
          </a:bodyPr>
          <a:lstStyle/>
          <a:p>
            <a:r>
              <a:rPr lang="en-GB" sz="1600" dirty="0" smtClean="0"/>
              <a:t>Prominent examples currently in operation or development in the City include:</a:t>
            </a:r>
          </a:p>
          <a:p>
            <a:endParaRPr lang="en-GB" sz="1600" dirty="0" smtClean="0"/>
          </a:p>
          <a:p>
            <a:pPr>
              <a:buFont typeface="Arial" pitchFamily="34" charset="0"/>
              <a:buChar char="•"/>
            </a:pPr>
            <a:r>
              <a:rPr lang="en-GB" sz="1600" dirty="0" smtClean="0"/>
              <a:t>  family nurse partnership</a:t>
            </a:r>
          </a:p>
          <a:p>
            <a:pPr>
              <a:buFont typeface="Arial" pitchFamily="34" charset="0"/>
              <a:buChar char="•"/>
            </a:pPr>
            <a:r>
              <a:rPr lang="en-GB" sz="1600" dirty="0" smtClean="0"/>
              <a:t>  total place projects</a:t>
            </a:r>
          </a:p>
          <a:p>
            <a:pPr>
              <a:buFont typeface="Arial" pitchFamily="34" charset="0"/>
              <a:buChar char="•"/>
            </a:pPr>
            <a:r>
              <a:rPr lang="en-GB" sz="1600" dirty="0" smtClean="0"/>
              <a:t>  reablement and intermediate care teams</a:t>
            </a:r>
          </a:p>
          <a:p>
            <a:pPr>
              <a:buFont typeface="Arial" pitchFamily="34" charset="0"/>
              <a:buChar char="•"/>
            </a:pPr>
            <a:r>
              <a:rPr lang="en-GB" sz="1600" dirty="0" smtClean="0"/>
              <a:t>  community improvement partnerships</a:t>
            </a:r>
          </a:p>
          <a:p>
            <a:pPr>
              <a:buFont typeface="Arial" pitchFamily="34" charset="0"/>
              <a:buChar char="•"/>
            </a:pPr>
            <a:r>
              <a:rPr lang="en-GB" sz="1600" dirty="0" smtClean="0"/>
              <a:t>  drug and alcohol hubs</a:t>
            </a:r>
          </a:p>
          <a:p>
            <a:pPr>
              <a:buFont typeface="Arial" pitchFamily="34" charset="0"/>
              <a:buChar char="•"/>
            </a:pPr>
            <a:r>
              <a:rPr lang="en-GB" sz="1600" dirty="0" smtClean="0"/>
              <a:t>  Inclusive Edinburgh</a:t>
            </a:r>
          </a:p>
          <a:p>
            <a:pPr>
              <a:buFont typeface="Arial" pitchFamily="34" charset="0"/>
              <a:buChar char="•"/>
            </a:pPr>
            <a:r>
              <a:rPr lang="en-GB" sz="1600" dirty="0" smtClean="0"/>
              <a:t>  violent offender watch</a:t>
            </a:r>
          </a:p>
          <a:p>
            <a:pPr>
              <a:buFont typeface="Arial" pitchFamily="34" charset="0"/>
              <a:buChar char="•"/>
            </a:pPr>
            <a:r>
              <a:rPr lang="en-GB" sz="1600" dirty="0" smtClean="0"/>
              <a:t>  children’s services management groups</a:t>
            </a:r>
          </a:p>
          <a:p>
            <a:pPr>
              <a:buFont typeface="Arial" pitchFamily="34" charset="0"/>
              <a:buChar char="•"/>
            </a:pPr>
            <a:endParaRPr lang="en-GB" sz="1600" dirty="0" smtClean="0"/>
          </a:p>
          <a:p>
            <a:r>
              <a:rPr lang="en-GB" sz="1600" dirty="0" smtClean="0"/>
              <a:t>The CLS Project will continue to support these projects and develop new ones, for example: </a:t>
            </a:r>
          </a:p>
          <a:p>
            <a:endParaRPr lang="en-GB" sz="1600" dirty="0" smtClean="0"/>
          </a:p>
          <a:p>
            <a:pPr>
              <a:buFont typeface="Arial" pitchFamily="34" charset="0"/>
              <a:buChar char="•"/>
            </a:pPr>
            <a:r>
              <a:rPr lang="en-GB" sz="1600" dirty="0" smtClean="0"/>
              <a:t>  sports and lifelong learning service </a:t>
            </a:r>
          </a:p>
          <a:p>
            <a:pPr>
              <a:buFont typeface="Arial" pitchFamily="34" charset="0"/>
              <a:buChar char="•"/>
            </a:pPr>
            <a:r>
              <a:rPr lang="en-GB" sz="1600" dirty="0" smtClean="0"/>
              <a:t>  integrated HSC services</a:t>
            </a:r>
          </a:p>
          <a:p>
            <a:pPr>
              <a:buFont typeface="Arial" pitchFamily="34" charset="0"/>
              <a:buChar char="•"/>
            </a:pPr>
            <a:r>
              <a:rPr lang="en-GB" sz="1600" dirty="0" smtClean="0"/>
              <a:t>  Integrated  children’s services</a:t>
            </a:r>
          </a:p>
          <a:p>
            <a:pPr>
              <a:buFont typeface="Arial" pitchFamily="34" charset="0"/>
              <a:buChar char="•"/>
            </a:pPr>
            <a:r>
              <a:rPr lang="en-GB" sz="1600" dirty="0" smtClean="0"/>
              <a:t>  environmental and parks services</a:t>
            </a:r>
          </a:p>
          <a:p>
            <a:pPr>
              <a:buFont typeface="Arial" pitchFamily="34" charset="0"/>
              <a:buChar char="•"/>
            </a:pPr>
            <a:r>
              <a:rPr lang="en-GB" sz="1600" dirty="0" smtClean="0"/>
              <a:t>  transport and planning services</a:t>
            </a:r>
          </a:p>
          <a:p>
            <a:pPr>
              <a:buFont typeface="Arial" pitchFamily="34" charset="0"/>
              <a:buChar char="•"/>
            </a:pPr>
            <a:r>
              <a:rPr lang="en-GB" sz="1600" dirty="0" smtClean="0"/>
              <a:t>  culture and economy services</a:t>
            </a:r>
          </a:p>
          <a:p>
            <a:pPr>
              <a:buFont typeface="Arial" pitchFamily="34" charset="0"/>
              <a:buChar char="•"/>
            </a:pPr>
            <a:endParaRPr lang="en-GB" sz="1600" dirty="0" smtClean="0"/>
          </a:p>
        </p:txBody>
      </p:sp>
      <p:sp>
        <p:nvSpPr>
          <p:cNvPr id="6" name="Slide Number Placeholder 5"/>
          <p:cNvSpPr>
            <a:spLocks noGrp="1"/>
          </p:cNvSpPr>
          <p:nvPr>
            <p:ph type="sldNum" sz="quarter" idx="12"/>
          </p:nvPr>
        </p:nvSpPr>
        <p:spPr/>
        <p:txBody>
          <a:bodyPr/>
          <a:lstStyle/>
          <a:p>
            <a:fld id="{7098CDDD-6896-4252-B4DD-5A77C40EA156}" type="slidenum">
              <a:rPr lang="en-GB" smtClean="0"/>
              <a:pPr/>
              <a:t>15</a:t>
            </a:fld>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2040" y="116632"/>
            <a:ext cx="4032448" cy="936104"/>
          </a:xfrm>
        </p:spPr>
        <p:txBody>
          <a:bodyPr>
            <a:normAutofit/>
          </a:bodyPr>
          <a:lstStyle/>
          <a:p>
            <a:pPr algn="l"/>
            <a:r>
              <a:rPr lang="en-GB" sz="2400" b="1" dirty="0" smtClean="0">
                <a:solidFill>
                  <a:schemeClr val="bg1">
                    <a:lumMod val="50000"/>
                  </a:schemeClr>
                </a:solidFill>
              </a:rPr>
              <a:t>Co-location and Joint Asset Management</a:t>
            </a:r>
            <a:endParaRPr lang="en-GB" sz="2400" b="1" dirty="0">
              <a:solidFill>
                <a:schemeClr val="bg1">
                  <a:lumMod val="50000"/>
                </a:schemeClr>
              </a:solidFill>
            </a:endParaRPr>
          </a:p>
        </p:txBody>
      </p:sp>
      <p:grpSp>
        <p:nvGrpSpPr>
          <p:cNvPr id="3" name="Group 17"/>
          <p:cNvGrpSpPr/>
          <p:nvPr/>
        </p:nvGrpSpPr>
        <p:grpSpPr>
          <a:xfrm>
            <a:off x="539552" y="1412776"/>
            <a:ext cx="8312053" cy="4824536"/>
            <a:chOff x="496119" y="2277219"/>
            <a:chExt cx="8312053" cy="3600053"/>
          </a:xfrm>
        </p:grpSpPr>
        <p:grpSp>
          <p:nvGrpSpPr>
            <p:cNvPr id="4" name="Group 15"/>
            <p:cNvGrpSpPr/>
            <p:nvPr/>
          </p:nvGrpSpPr>
          <p:grpSpPr>
            <a:xfrm>
              <a:off x="2339752" y="2277219"/>
              <a:ext cx="6468420" cy="3600053"/>
              <a:chOff x="2339752" y="2277219"/>
              <a:chExt cx="6468420" cy="3600053"/>
            </a:xfrm>
          </p:grpSpPr>
          <p:pic>
            <p:nvPicPr>
              <p:cNvPr id="24" name="Picture 13"/>
              <p:cNvPicPr>
                <a:picLocks noChangeAspect="1" noChangeArrowheads="1"/>
              </p:cNvPicPr>
              <p:nvPr/>
            </p:nvPicPr>
            <p:blipFill>
              <a:blip r:embed="rId2" cstate="print"/>
              <a:srcRect/>
              <a:stretch>
                <a:fillRect/>
              </a:stretch>
            </p:blipFill>
            <p:spPr bwMode="auto">
              <a:xfrm>
                <a:off x="2339752" y="2277219"/>
                <a:ext cx="6468420" cy="3600053"/>
              </a:xfrm>
              <a:prstGeom prst="rect">
                <a:avLst/>
              </a:prstGeom>
              <a:noFill/>
              <a:ln w="9525">
                <a:noFill/>
                <a:miter lim="800000"/>
                <a:headEnd/>
                <a:tailEnd/>
              </a:ln>
            </p:spPr>
          </p:pic>
          <p:sp>
            <p:nvSpPr>
              <p:cNvPr id="26" name="5-Point Star 25"/>
              <p:cNvSpPr>
                <a:spLocks noChangeAspect="1"/>
              </p:cNvSpPr>
              <p:nvPr/>
            </p:nvSpPr>
            <p:spPr>
              <a:xfrm>
                <a:off x="7313636" y="3399283"/>
                <a:ext cx="216000" cy="216000"/>
              </a:xfrm>
              <a:prstGeom prst="star5">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26"/>
              <p:cNvSpPr>
                <a:spLocks noChangeAspect="1"/>
              </p:cNvSpPr>
              <p:nvPr/>
            </p:nvSpPr>
            <p:spPr>
              <a:xfrm>
                <a:off x="6156176" y="3911930"/>
                <a:ext cx="240026" cy="180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Oval 27"/>
              <p:cNvSpPr/>
              <p:nvPr/>
            </p:nvSpPr>
            <p:spPr>
              <a:xfrm>
                <a:off x="6228184" y="3245743"/>
                <a:ext cx="144016" cy="1440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0" name="Isosceles Triangle 19"/>
            <p:cNvSpPr>
              <a:spLocks noChangeAspect="1"/>
            </p:cNvSpPr>
            <p:nvPr/>
          </p:nvSpPr>
          <p:spPr>
            <a:xfrm>
              <a:off x="496119" y="2744952"/>
              <a:ext cx="240026" cy="252000"/>
            </a:xfrm>
            <a:prstGeom prst="triangl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5-Point Star 20"/>
            <p:cNvSpPr>
              <a:spLocks noChangeAspect="1"/>
            </p:cNvSpPr>
            <p:nvPr/>
          </p:nvSpPr>
          <p:spPr>
            <a:xfrm>
              <a:off x="539552" y="3140968"/>
              <a:ext cx="216000" cy="216000"/>
            </a:xfrm>
            <a:prstGeom prst="star5">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Oval 21"/>
            <p:cNvSpPr/>
            <p:nvPr/>
          </p:nvSpPr>
          <p:spPr>
            <a:xfrm flipV="1">
              <a:off x="640135" y="3566790"/>
              <a:ext cx="172591" cy="210381"/>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a:spLocks noChangeAspect="1"/>
            </p:cNvSpPr>
            <p:nvPr/>
          </p:nvSpPr>
          <p:spPr>
            <a:xfrm>
              <a:off x="568127" y="3996647"/>
              <a:ext cx="240026" cy="180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1" name="Rectangle 30"/>
          <p:cNvSpPr/>
          <p:nvPr/>
        </p:nvSpPr>
        <p:spPr>
          <a:xfrm>
            <a:off x="899592" y="1988841"/>
            <a:ext cx="2160240" cy="2031325"/>
          </a:xfrm>
          <a:prstGeom prst="rect">
            <a:avLst/>
          </a:prstGeom>
        </p:spPr>
        <p:txBody>
          <a:bodyPr wrap="square">
            <a:spAutoFit/>
          </a:bodyPr>
          <a:lstStyle/>
          <a:p>
            <a:r>
              <a:rPr lang="en-GB" dirty="0" smtClean="0"/>
              <a:t>Leith</a:t>
            </a:r>
          </a:p>
          <a:p>
            <a:endParaRPr lang="en-GB" dirty="0" smtClean="0"/>
          </a:p>
          <a:p>
            <a:r>
              <a:rPr lang="en-GB" dirty="0" smtClean="0"/>
              <a:t>Craigmillar</a:t>
            </a:r>
          </a:p>
          <a:p>
            <a:endParaRPr lang="en-GB" dirty="0" smtClean="0"/>
          </a:p>
          <a:p>
            <a:r>
              <a:rPr lang="en-GB" dirty="0" smtClean="0"/>
              <a:t>Muirhouse</a:t>
            </a:r>
          </a:p>
          <a:p>
            <a:endParaRPr lang="en-GB" dirty="0" smtClean="0"/>
          </a:p>
          <a:p>
            <a:r>
              <a:rPr lang="en-GB" dirty="0" smtClean="0"/>
              <a:t>Wester Hailes </a:t>
            </a:r>
            <a:endParaRPr lang="en-GB" dirty="0"/>
          </a:p>
        </p:txBody>
      </p:sp>
      <p:sp>
        <p:nvSpPr>
          <p:cNvPr id="32" name="Isosceles Triangle 31"/>
          <p:cNvSpPr>
            <a:spLocks noChangeAspect="1"/>
          </p:cNvSpPr>
          <p:nvPr/>
        </p:nvSpPr>
        <p:spPr>
          <a:xfrm>
            <a:off x="6804248" y="2996952"/>
            <a:ext cx="240026" cy="252000"/>
          </a:xfrm>
          <a:prstGeom prst="triangle">
            <a:avLst/>
          </a:prstGeom>
          <a:solidFill>
            <a:srgbClr val="9BBB59"/>
          </a:solidFill>
          <a:ln w="25400" cap="flat" cmpd="sng" algn="ctr">
            <a:solidFill>
              <a:srgbClr val="9BBB5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8" name="Slide Number Placeholder 17"/>
          <p:cNvSpPr>
            <a:spLocks noGrp="1"/>
          </p:cNvSpPr>
          <p:nvPr>
            <p:ph type="sldNum" sz="quarter" idx="12"/>
          </p:nvPr>
        </p:nvSpPr>
        <p:spPr/>
        <p:txBody>
          <a:bodyPr/>
          <a:lstStyle/>
          <a:p>
            <a:fld id="{7098CDDD-6896-4252-B4DD-5A77C40EA156}" type="slidenum">
              <a:rPr lang="en-GB" smtClean="0"/>
              <a:pPr/>
              <a:t>16</a:t>
            </a:fld>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39552" y="1844824"/>
            <a:ext cx="8064896" cy="3888432"/>
            <a:chOff x="4464491" y="288035"/>
            <a:chExt cx="1953498" cy="781399"/>
          </a:xfrm>
        </p:grpSpPr>
        <p:sp>
          <p:nvSpPr>
            <p:cNvPr id="4" name="Rectangle 3"/>
            <p:cNvSpPr/>
            <p:nvPr/>
          </p:nvSpPr>
          <p:spPr>
            <a:xfrm>
              <a:off x="4464491" y="288035"/>
              <a:ext cx="1953498" cy="781399"/>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Rectangle 4"/>
            <p:cNvSpPr/>
            <p:nvPr/>
          </p:nvSpPr>
          <p:spPr>
            <a:xfrm>
              <a:off x="4464491" y="288035"/>
              <a:ext cx="1953498" cy="7813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GB" sz="3600" kern="1200" dirty="0" smtClean="0"/>
                <a:t>Strategic Objective 3:</a:t>
              </a:r>
            </a:p>
            <a:p>
              <a:pPr lvl="0" algn="ctr" defTabSz="622300">
                <a:lnSpc>
                  <a:spcPct val="90000"/>
                </a:lnSpc>
                <a:spcBef>
                  <a:spcPct val="0"/>
                </a:spcBef>
                <a:spcAft>
                  <a:spcPct val="35000"/>
                </a:spcAft>
              </a:pPr>
              <a:r>
                <a:rPr lang="en-GB" sz="3600" kern="1200" dirty="0" smtClean="0"/>
                <a:t>Deliver better outcomes and an improved customer experience</a:t>
              </a:r>
              <a:endParaRPr lang="en-GB" sz="3600" kern="1200" dirty="0"/>
            </a:p>
          </p:txBody>
        </p:sp>
      </p:grpSp>
      <p:sp>
        <p:nvSpPr>
          <p:cNvPr id="7" name="Slide Number Placeholder 6"/>
          <p:cNvSpPr>
            <a:spLocks noGrp="1"/>
          </p:cNvSpPr>
          <p:nvPr>
            <p:ph type="sldNum" sz="quarter" idx="12"/>
          </p:nvPr>
        </p:nvSpPr>
        <p:spPr/>
        <p:txBody>
          <a:bodyPr/>
          <a:lstStyle/>
          <a:p>
            <a:fld id="{7098CDDD-6896-4252-B4DD-5A77C40EA156}" type="slidenum">
              <a:rPr lang="en-GB" smtClean="0"/>
              <a:pPr/>
              <a:t>17</a:t>
            </a:fld>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2000" y="3861048"/>
            <a:ext cx="4572000" cy="299695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p:nvSpPr>
        <p:spPr>
          <a:xfrm>
            <a:off x="0" y="3861048"/>
            <a:ext cx="4572000" cy="299695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sp>
        <p:nvSpPr>
          <p:cNvPr id="10" name="Rectangle 9"/>
          <p:cNvSpPr/>
          <p:nvPr/>
        </p:nvSpPr>
        <p:spPr>
          <a:xfrm>
            <a:off x="4572000" y="1124744"/>
            <a:ext cx="4572000" cy="275692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p:nvSpPr>
        <p:spPr>
          <a:xfrm>
            <a:off x="0" y="1124744"/>
            <a:ext cx="4572000" cy="2756925"/>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p:nvSpPr>
        <p:spPr>
          <a:xfrm>
            <a:off x="4644008" y="1412776"/>
            <a:ext cx="4248472" cy="1200329"/>
          </a:xfrm>
          <a:prstGeom prst="rect">
            <a:avLst/>
          </a:prstGeom>
          <a:noFill/>
        </p:spPr>
        <p:txBody>
          <a:bodyPr wrap="square" rtlCol="0">
            <a:spAutoFit/>
          </a:bodyPr>
          <a:lstStyle/>
          <a:p>
            <a:pPr marL="177800" indent="-177800">
              <a:buFont typeface="Arial" pitchFamily="34" charset="0"/>
              <a:buChar char="•"/>
            </a:pPr>
            <a:r>
              <a:rPr lang="en-GB" sz="1200" dirty="0" smtClean="0"/>
              <a:t>Higher rates of deprivation, crime, unemployment, disability / illness</a:t>
            </a:r>
          </a:p>
          <a:p>
            <a:pPr marL="177800" indent="-177800">
              <a:buFont typeface="Arial" pitchFamily="34" charset="0"/>
              <a:buChar char="•"/>
            </a:pPr>
            <a:r>
              <a:rPr lang="en-GB" sz="1200" dirty="0" smtClean="0"/>
              <a:t>Lower levels of education</a:t>
            </a:r>
          </a:p>
          <a:p>
            <a:pPr marL="177800" indent="-177800">
              <a:buFont typeface="Arial" pitchFamily="34" charset="0"/>
              <a:buChar char="•"/>
            </a:pPr>
            <a:r>
              <a:rPr lang="en-GB" sz="1200" dirty="0" smtClean="0"/>
              <a:t>Smaller households, Leith and Leith Walk</a:t>
            </a:r>
          </a:p>
          <a:p>
            <a:pPr marL="177800" indent="-177800">
              <a:buFont typeface="Arial" pitchFamily="34" charset="0"/>
              <a:buChar char="•"/>
            </a:pPr>
            <a:r>
              <a:rPr lang="en-GB" sz="1200" dirty="0" smtClean="0"/>
              <a:t>More social rented, Leith</a:t>
            </a:r>
          </a:p>
          <a:p>
            <a:pPr marL="177800" indent="-177800">
              <a:buFont typeface="Arial" pitchFamily="34" charset="0"/>
              <a:buChar char="•"/>
            </a:pPr>
            <a:r>
              <a:rPr lang="en-GB" sz="1200" dirty="0" smtClean="0"/>
              <a:t>Leith Walk most diverse ward in city</a:t>
            </a:r>
          </a:p>
        </p:txBody>
      </p:sp>
      <p:sp>
        <p:nvSpPr>
          <p:cNvPr id="4" name="TextBox 3"/>
          <p:cNvSpPr txBox="1"/>
          <p:nvPr/>
        </p:nvSpPr>
        <p:spPr>
          <a:xfrm>
            <a:off x="251520" y="1484784"/>
            <a:ext cx="4248472" cy="1015663"/>
          </a:xfrm>
          <a:prstGeom prst="rect">
            <a:avLst/>
          </a:prstGeom>
          <a:noFill/>
        </p:spPr>
        <p:txBody>
          <a:bodyPr wrap="square" rtlCol="0">
            <a:spAutoFit/>
          </a:bodyPr>
          <a:lstStyle/>
          <a:p>
            <a:pPr marL="177800" indent="-177800">
              <a:buFont typeface="Arial" pitchFamily="34" charset="0"/>
              <a:buChar char="•"/>
            </a:pPr>
            <a:r>
              <a:rPr lang="en-GB" sz="1200" dirty="0" smtClean="0"/>
              <a:t>Larger housing, mature families</a:t>
            </a:r>
          </a:p>
          <a:p>
            <a:pPr marL="177800" indent="-177800">
              <a:buFont typeface="Arial" pitchFamily="34" charset="0"/>
              <a:buChar char="•"/>
            </a:pPr>
            <a:r>
              <a:rPr lang="en-GB" sz="1200" dirty="0" smtClean="0"/>
              <a:t>Fewer 16-24 year olds</a:t>
            </a:r>
          </a:p>
          <a:p>
            <a:pPr marL="177800" indent="-177800">
              <a:buFont typeface="Arial" pitchFamily="34" charset="0"/>
              <a:buChar char="•"/>
            </a:pPr>
            <a:r>
              <a:rPr lang="en-GB" sz="1200" dirty="0" smtClean="0"/>
              <a:t>High proportion of empty nesters</a:t>
            </a:r>
          </a:p>
          <a:p>
            <a:pPr marL="177800" indent="-177800">
              <a:buFont typeface="Arial" pitchFamily="34" charset="0"/>
              <a:buChar char="•"/>
            </a:pPr>
            <a:r>
              <a:rPr lang="en-GB" sz="1200" dirty="0" smtClean="0"/>
              <a:t>Generally affluent, except for Forth ward</a:t>
            </a:r>
          </a:p>
          <a:p>
            <a:pPr marL="177800" indent="-177800">
              <a:buFont typeface="Arial" pitchFamily="34" charset="0"/>
              <a:buChar char="•"/>
            </a:pPr>
            <a:r>
              <a:rPr lang="en-GB" sz="1200" dirty="0" smtClean="0"/>
              <a:t>Least happy with Edinburgh</a:t>
            </a:r>
          </a:p>
        </p:txBody>
      </p:sp>
      <p:sp>
        <p:nvSpPr>
          <p:cNvPr id="5" name="TextBox 4"/>
          <p:cNvSpPr txBox="1"/>
          <p:nvPr/>
        </p:nvSpPr>
        <p:spPr>
          <a:xfrm>
            <a:off x="4644008" y="4221088"/>
            <a:ext cx="4248472" cy="1015663"/>
          </a:xfrm>
          <a:prstGeom prst="rect">
            <a:avLst/>
          </a:prstGeom>
          <a:noFill/>
        </p:spPr>
        <p:txBody>
          <a:bodyPr wrap="square" rtlCol="0">
            <a:spAutoFit/>
          </a:bodyPr>
          <a:lstStyle/>
          <a:p>
            <a:pPr marL="177800" indent="-177800">
              <a:buFont typeface="Arial" pitchFamily="34" charset="0"/>
              <a:buChar char="•"/>
            </a:pPr>
            <a:r>
              <a:rPr lang="en-GB" sz="1200" dirty="0" smtClean="0"/>
              <a:t>More than half of the city’s students</a:t>
            </a:r>
          </a:p>
          <a:p>
            <a:pPr marL="177800" indent="-177800">
              <a:buFont typeface="Arial" pitchFamily="34" charset="0"/>
              <a:buChar char="•"/>
            </a:pPr>
            <a:r>
              <a:rPr lang="en-GB" sz="1200" dirty="0" smtClean="0"/>
              <a:t>Student numbers distort all indicators</a:t>
            </a:r>
          </a:p>
          <a:p>
            <a:pPr marL="177800" indent="-177800">
              <a:buFont typeface="Arial" pitchFamily="34" charset="0"/>
              <a:buChar char="•"/>
            </a:pPr>
            <a:r>
              <a:rPr lang="en-GB" sz="1200" dirty="0" smtClean="0"/>
              <a:t>Highest private-rented</a:t>
            </a:r>
          </a:p>
          <a:p>
            <a:pPr marL="177800" indent="-177800">
              <a:buFont typeface="Arial" pitchFamily="34" charset="0"/>
              <a:buChar char="•"/>
            </a:pPr>
            <a:r>
              <a:rPr lang="en-GB" sz="1200" dirty="0" smtClean="0"/>
              <a:t>Low levels of social housing</a:t>
            </a:r>
          </a:p>
          <a:p>
            <a:pPr marL="177800" indent="-177800">
              <a:buFont typeface="Arial" pitchFamily="34" charset="0"/>
              <a:buChar char="•"/>
            </a:pPr>
            <a:r>
              <a:rPr lang="en-GB" sz="1200" dirty="0" smtClean="0"/>
              <a:t>Most happy with Edinburgh</a:t>
            </a:r>
          </a:p>
        </p:txBody>
      </p:sp>
      <p:sp>
        <p:nvSpPr>
          <p:cNvPr id="6" name="TextBox 5"/>
          <p:cNvSpPr txBox="1"/>
          <p:nvPr/>
        </p:nvSpPr>
        <p:spPr>
          <a:xfrm>
            <a:off x="251520" y="4221088"/>
            <a:ext cx="4248472" cy="830997"/>
          </a:xfrm>
          <a:prstGeom prst="rect">
            <a:avLst/>
          </a:prstGeom>
          <a:noFill/>
        </p:spPr>
        <p:txBody>
          <a:bodyPr wrap="square" rtlCol="0">
            <a:spAutoFit/>
          </a:bodyPr>
          <a:lstStyle/>
          <a:p>
            <a:pPr marL="177800" indent="-177800">
              <a:buFont typeface="Arial" pitchFamily="34" charset="0"/>
              <a:buChar char="•"/>
            </a:pPr>
            <a:r>
              <a:rPr lang="en-GB" sz="1200" dirty="0" smtClean="0"/>
              <a:t>Most like Edinburgh as a whole</a:t>
            </a:r>
          </a:p>
          <a:p>
            <a:pPr marL="177800" indent="-177800">
              <a:buFont typeface="Arial" pitchFamily="34" charset="0"/>
              <a:buChar char="•"/>
            </a:pPr>
            <a:r>
              <a:rPr lang="en-GB" sz="1200" dirty="0" smtClean="0"/>
              <a:t>Most deprived individual ward (Sighthill / Gorgie)</a:t>
            </a:r>
          </a:p>
          <a:p>
            <a:pPr marL="177800" indent="-177800">
              <a:buFont typeface="Arial" pitchFamily="34" charset="0"/>
              <a:buChar char="•"/>
            </a:pPr>
            <a:r>
              <a:rPr lang="en-GB" sz="1200" dirty="0" smtClean="0"/>
              <a:t>High proportion of council tenants</a:t>
            </a:r>
          </a:p>
          <a:p>
            <a:pPr marL="177800" indent="-177800">
              <a:buFont typeface="Arial" pitchFamily="34" charset="0"/>
              <a:buChar char="•"/>
            </a:pPr>
            <a:r>
              <a:rPr lang="en-GB" sz="1200" dirty="0" smtClean="0"/>
              <a:t>Lower than average proportion of social renters</a:t>
            </a:r>
          </a:p>
        </p:txBody>
      </p:sp>
      <p:sp>
        <p:nvSpPr>
          <p:cNvPr id="7" name="Title 1"/>
          <p:cNvSpPr txBox="1">
            <a:spLocks/>
          </p:cNvSpPr>
          <p:nvPr/>
        </p:nvSpPr>
        <p:spPr>
          <a:xfrm>
            <a:off x="251520" y="1124744"/>
            <a:ext cx="4248472" cy="57606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b="1" dirty="0" smtClean="0">
                <a:latin typeface="+mj-lt"/>
                <a:ea typeface="+mj-ea"/>
                <a:cs typeface="+mj-cs"/>
              </a:rPr>
              <a:t>NORTH WEST</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800" b="1" i="0" u="none" strike="noStrike" kern="1200" cap="none" spc="0" normalizeH="0" baseline="0" noProof="0" dirty="0">
              <a:ln>
                <a:noFill/>
              </a:ln>
              <a:effectLst/>
              <a:uLnTx/>
              <a:uFillTx/>
              <a:latin typeface="+mj-lt"/>
              <a:ea typeface="+mj-ea"/>
              <a:cs typeface="+mj-cs"/>
            </a:endParaRPr>
          </a:p>
        </p:txBody>
      </p:sp>
      <p:sp>
        <p:nvSpPr>
          <p:cNvPr id="12" name="Title 1"/>
          <p:cNvSpPr txBox="1">
            <a:spLocks/>
          </p:cNvSpPr>
          <p:nvPr/>
        </p:nvSpPr>
        <p:spPr>
          <a:xfrm>
            <a:off x="4644008" y="1124744"/>
            <a:ext cx="4248472" cy="57606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b="1" dirty="0" smtClean="0">
                <a:latin typeface="+mj-lt"/>
                <a:ea typeface="+mj-ea"/>
                <a:cs typeface="+mj-cs"/>
              </a:rPr>
              <a:t>NORTH EAST</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800" b="1" i="0" u="none" strike="noStrike" kern="1200" cap="none" spc="0" normalizeH="0" baseline="0" noProof="0" dirty="0">
              <a:ln>
                <a:noFill/>
              </a:ln>
              <a:effectLst/>
              <a:uLnTx/>
              <a:uFillTx/>
              <a:latin typeface="+mj-lt"/>
              <a:ea typeface="+mj-ea"/>
              <a:cs typeface="+mj-cs"/>
            </a:endParaRPr>
          </a:p>
        </p:txBody>
      </p:sp>
      <p:sp>
        <p:nvSpPr>
          <p:cNvPr id="13" name="Title 1"/>
          <p:cNvSpPr txBox="1">
            <a:spLocks/>
          </p:cNvSpPr>
          <p:nvPr/>
        </p:nvSpPr>
        <p:spPr>
          <a:xfrm>
            <a:off x="251520" y="3861048"/>
            <a:ext cx="4248472" cy="57606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b="1" dirty="0" smtClean="0">
                <a:latin typeface="+mj-lt"/>
                <a:ea typeface="+mj-ea"/>
                <a:cs typeface="+mj-cs"/>
              </a:rPr>
              <a:t>SOUTH WEST</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800" b="1" i="0" u="none" strike="noStrike" kern="1200" cap="none" spc="0" normalizeH="0" baseline="0" noProof="0" dirty="0">
              <a:ln>
                <a:noFill/>
              </a:ln>
              <a:effectLst/>
              <a:uLnTx/>
              <a:uFillTx/>
              <a:latin typeface="+mj-lt"/>
              <a:ea typeface="+mj-ea"/>
              <a:cs typeface="+mj-cs"/>
            </a:endParaRPr>
          </a:p>
        </p:txBody>
      </p:sp>
      <p:sp>
        <p:nvSpPr>
          <p:cNvPr id="14" name="Title 1"/>
          <p:cNvSpPr txBox="1">
            <a:spLocks/>
          </p:cNvSpPr>
          <p:nvPr/>
        </p:nvSpPr>
        <p:spPr>
          <a:xfrm>
            <a:off x="4644008" y="3862314"/>
            <a:ext cx="4248472" cy="57606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b="1" dirty="0" smtClean="0">
                <a:latin typeface="+mj-lt"/>
                <a:ea typeface="+mj-ea"/>
                <a:cs typeface="+mj-cs"/>
              </a:rPr>
              <a:t>SOUTH EAST</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1800" b="1" i="0" u="none" strike="noStrike" kern="1200" cap="none" spc="0" normalizeH="0" baseline="0" noProof="0" dirty="0">
              <a:ln>
                <a:noFill/>
              </a:ln>
              <a:effectLst/>
              <a:uLnTx/>
              <a:uFillTx/>
              <a:latin typeface="+mj-lt"/>
              <a:ea typeface="+mj-ea"/>
              <a:cs typeface="+mj-cs"/>
            </a:endParaRPr>
          </a:p>
        </p:txBody>
      </p:sp>
      <p:sp>
        <p:nvSpPr>
          <p:cNvPr id="42" name="Title 1"/>
          <p:cNvSpPr txBox="1">
            <a:spLocks noGrp="1"/>
          </p:cNvSpPr>
          <p:nvPr>
            <p:ph type="title"/>
          </p:nvPr>
        </p:nvSpPr>
        <p:spPr>
          <a:xfrm>
            <a:off x="5148064" y="332656"/>
            <a:ext cx="3538736" cy="648072"/>
          </a:xfrm>
          <a:prstGeom prst="rect">
            <a:avLst/>
          </a:prstGeom>
        </p:spPr>
        <p:txBody>
          <a:bodyP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smtClean="0">
                <a:ln>
                  <a:noFill/>
                </a:ln>
                <a:solidFill>
                  <a:schemeClr val="bg1">
                    <a:lumMod val="50000"/>
                  </a:schemeClr>
                </a:solidFill>
                <a:effectLst/>
                <a:uLnTx/>
                <a:uFillTx/>
                <a:latin typeface="+mn-lt"/>
                <a:ea typeface="+mj-ea"/>
                <a:cs typeface="+mj-cs"/>
              </a:rPr>
              <a:t>Locality Insight - Key Facts and Challenges</a:t>
            </a:r>
            <a:endParaRPr kumimoji="0" lang="en-GB" sz="2400" b="1" i="0" u="none" strike="noStrike" kern="1200" cap="none" spc="0" normalizeH="0" baseline="0" noProof="0" dirty="0">
              <a:ln>
                <a:noFill/>
              </a:ln>
              <a:solidFill>
                <a:schemeClr val="bg1">
                  <a:lumMod val="50000"/>
                </a:schemeClr>
              </a:solidFill>
              <a:effectLst/>
              <a:uLnTx/>
              <a:uFillTx/>
              <a:latin typeface="+mn-lt"/>
              <a:ea typeface="+mj-ea"/>
              <a:cs typeface="+mj-cs"/>
            </a:endParaRPr>
          </a:p>
        </p:txBody>
      </p:sp>
      <p:sp>
        <p:nvSpPr>
          <p:cNvPr id="43" name="TextBox 42"/>
          <p:cNvSpPr txBox="1"/>
          <p:nvPr/>
        </p:nvSpPr>
        <p:spPr>
          <a:xfrm>
            <a:off x="323528" y="2852936"/>
            <a:ext cx="4248472" cy="646331"/>
          </a:xfrm>
          <a:prstGeom prst="rect">
            <a:avLst/>
          </a:prstGeom>
          <a:noFill/>
        </p:spPr>
        <p:txBody>
          <a:bodyPr wrap="square" rtlCol="0">
            <a:spAutoFit/>
          </a:bodyPr>
          <a:lstStyle/>
          <a:p>
            <a:pPr marL="177800" indent="-177800">
              <a:buFont typeface="Arial" pitchFamily="34" charset="0"/>
              <a:buChar char="•"/>
            </a:pPr>
            <a:r>
              <a:rPr lang="en-GB" sz="1200" dirty="0" smtClean="0"/>
              <a:t>Largest projected growth to 2024</a:t>
            </a:r>
          </a:p>
          <a:p>
            <a:pPr marL="177800" indent="-177800">
              <a:buFont typeface="Arial" pitchFamily="34" charset="0"/>
              <a:buChar char="•"/>
            </a:pPr>
            <a:r>
              <a:rPr lang="en-GB" sz="1200" dirty="0" smtClean="0"/>
              <a:t>Additional pressure on primary and secondary schools</a:t>
            </a:r>
          </a:p>
          <a:p>
            <a:pPr marL="177800" indent="-177800">
              <a:buFont typeface="Arial" pitchFamily="34" charset="0"/>
              <a:buChar char="•"/>
            </a:pPr>
            <a:r>
              <a:rPr lang="en-GB" sz="1200" dirty="0" smtClean="0"/>
              <a:t>Digital literacy, especially for older people in Forth ward</a:t>
            </a:r>
          </a:p>
        </p:txBody>
      </p:sp>
      <p:sp>
        <p:nvSpPr>
          <p:cNvPr id="44" name="TextBox 43"/>
          <p:cNvSpPr txBox="1"/>
          <p:nvPr/>
        </p:nvSpPr>
        <p:spPr>
          <a:xfrm>
            <a:off x="4716016" y="2780928"/>
            <a:ext cx="4248472" cy="1015663"/>
          </a:xfrm>
          <a:prstGeom prst="rect">
            <a:avLst/>
          </a:prstGeom>
          <a:noFill/>
        </p:spPr>
        <p:txBody>
          <a:bodyPr wrap="square" rtlCol="0">
            <a:spAutoFit/>
          </a:bodyPr>
          <a:lstStyle/>
          <a:p>
            <a:pPr marL="177800" indent="-177800">
              <a:buFont typeface="Arial" pitchFamily="34" charset="0"/>
              <a:buChar char="•"/>
            </a:pPr>
            <a:r>
              <a:rPr lang="en-GB" sz="1200" dirty="0" smtClean="0"/>
              <a:t>Second largest projected growth to 2024</a:t>
            </a:r>
          </a:p>
          <a:p>
            <a:pPr marL="177800" indent="-177800">
              <a:buFont typeface="Arial" pitchFamily="34" charset="0"/>
              <a:buChar char="•"/>
            </a:pPr>
            <a:r>
              <a:rPr lang="en-GB" sz="1200" dirty="0" smtClean="0"/>
              <a:t>Highest ratings for broad range of social problems</a:t>
            </a:r>
          </a:p>
          <a:p>
            <a:pPr marL="177800" indent="-177800">
              <a:buFont typeface="Arial" pitchFamily="34" charset="0"/>
              <a:buChar char="•"/>
            </a:pPr>
            <a:r>
              <a:rPr lang="en-GB" sz="1200" dirty="0" smtClean="0"/>
              <a:t>High renting / low owning mean private property maintenance will be challenging</a:t>
            </a:r>
          </a:p>
          <a:p>
            <a:pPr marL="177800" indent="-177800">
              <a:buFont typeface="Arial" pitchFamily="34" charset="0"/>
              <a:buChar char="•"/>
            </a:pPr>
            <a:r>
              <a:rPr lang="en-GB" sz="1200" dirty="0" smtClean="0"/>
              <a:t>Regeneration will impact Leith Walk</a:t>
            </a:r>
          </a:p>
        </p:txBody>
      </p:sp>
      <p:sp>
        <p:nvSpPr>
          <p:cNvPr id="45" name="TextBox 44"/>
          <p:cNvSpPr txBox="1"/>
          <p:nvPr/>
        </p:nvSpPr>
        <p:spPr>
          <a:xfrm>
            <a:off x="251520" y="5517232"/>
            <a:ext cx="4248472" cy="830997"/>
          </a:xfrm>
          <a:prstGeom prst="rect">
            <a:avLst/>
          </a:prstGeom>
          <a:noFill/>
        </p:spPr>
        <p:txBody>
          <a:bodyPr wrap="square" rtlCol="0">
            <a:spAutoFit/>
          </a:bodyPr>
          <a:lstStyle/>
          <a:p>
            <a:pPr marL="177800" indent="-177800">
              <a:buFont typeface="Arial" pitchFamily="34" charset="0"/>
              <a:buChar char="•"/>
            </a:pPr>
            <a:r>
              <a:rPr lang="en-GB" sz="1200" dirty="0" smtClean="0"/>
              <a:t>Most deprived single ward (Sighthill / Gorgie)</a:t>
            </a:r>
          </a:p>
          <a:p>
            <a:pPr marL="177800" indent="-177800">
              <a:buFont typeface="Arial" pitchFamily="34" charset="0"/>
              <a:buChar char="•"/>
            </a:pPr>
            <a:r>
              <a:rPr lang="en-GB" sz="1200" dirty="0" smtClean="0"/>
              <a:t>Significant levels of localised income inequality</a:t>
            </a:r>
          </a:p>
          <a:p>
            <a:pPr marL="177800" indent="-177800">
              <a:buFont typeface="Arial" pitchFamily="34" charset="0"/>
              <a:buChar char="•"/>
            </a:pPr>
            <a:r>
              <a:rPr lang="en-GB" sz="1200" dirty="0" smtClean="0"/>
              <a:t>High proportion of economic inactivity due to long term limiting illness</a:t>
            </a:r>
          </a:p>
        </p:txBody>
      </p:sp>
      <p:sp>
        <p:nvSpPr>
          <p:cNvPr id="46" name="TextBox 45"/>
          <p:cNvSpPr txBox="1"/>
          <p:nvPr/>
        </p:nvSpPr>
        <p:spPr>
          <a:xfrm>
            <a:off x="4644008" y="5445224"/>
            <a:ext cx="4248472" cy="1015663"/>
          </a:xfrm>
          <a:prstGeom prst="rect">
            <a:avLst/>
          </a:prstGeom>
          <a:noFill/>
        </p:spPr>
        <p:txBody>
          <a:bodyPr wrap="square" rtlCol="0">
            <a:spAutoFit/>
          </a:bodyPr>
          <a:lstStyle/>
          <a:p>
            <a:pPr marL="177800" indent="-177800">
              <a:buFont typeface="Arial" pitchFamily="34" charset="0"/>
              <a:buChar char="•"/>
            </a:pPr>
            <a:r>
              <a:rPr lang="en-GB" sz="1200" dirty="0" smtClean="0"/>
              <a:t>Maintenance of the City Centre key for the city and the Council’s reputation</a:t>
            </a:r>
          </a:p>
          <a:p>
            <a:pPr marL="177800" indent="-177800">
              <a:buFont typeface="Arial" pitchFamily="34" charset="0"/>
              <a:buChar char="•"/>
            </a:pPr>
            <a:r>
              <a:rPr lang="en-GB" sz="1200" dirty="0" smtClean="0"/>
              <a:t>Pockets of deprivation difficult to detect or address</a:t>
            </a:r>
          </a:p>
          <a:p>
            <a:pPr marL="177800" indent="-177800">
              <a:buFont typeface="Arial" pitchFamily="34" charset="0"/>
              <a:buChar char="•"/>
            </a:pPr>
            <a:r>
              <a:rPr lang="en-GB" sz="1200" dirty="0" smtClean="0"/>
              <a:t>Continued growth in private rental may effect community cohesion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932040" y="476672"/>
            <a:ext cx="4211960" cy="523220"/>
          </a:xfrm>
          <a:prstGeom prst="rect">
            <a:avLst/>
          </a:prstGeom>
          <a:noFill/>
        </p:spPr>
        <p:txBody>
          <a:bodyPr wrap="square" rtlCol="0">
            <a:spAutoFit/>
          </a:bodyPr>
          <a:lstStyle/>
          <a:p>
            <a:r>
              <a:rPr lang="en-GB" sz="2800" b="1" dirty="0" smtClean="0">
                <a:solidFill>
                  <a:schemeClr val="bg1">
                    <a:lumMod val="50000"/>
                  </a:schemeClr>
                </a:solidFill>
              </a:rPr>
              <a:t>Locality Improvement Plan </a:t>
            </a:r>
            <a:endParaRPr lang="en-GB" sz="2800" b="1" dirty="0">
              <a:solidFill>
                <a:srgbClr val="FF0000"/>
              </a:solidFill>
            </a:endParaRPr>
          </a:p>
        </p:txBody>
      </p:sp>
      <p:graphicFrame>
        <p:nvGraphicFramePr>
          <p:cNvPr id="30722" name="Object 2"/>
          <p:cNvGraphicFramePr>
            <a:graphicFrameLocks noChangeAspect="1"/>
          </p:cNvGraphicFramePr>
          <p:nvPr/>
        </p:nvGraphicFramePr>
        <p:xfrm>
          <a:off x="144016" y="1340768"/>
          <a:ext cx="8892480" cy="5112568"/>
        </p:xfrm>
        <a:graphic>
          <a:graphicData uri="http://schemas.openxmlformats.org/presentationml/2006/ole">
            <mc:AlternateContent xmlns:mc="http://schemas.openxmlformats.org/markup-compatibility/2006">
              <mc:Choice xmlns:v="urn:schemas-microsoft-com:vml" Requires="v">
                <p:oleObj spid="_x0000_s32771" name="Slide" r:id="rId4" imgW="4570298" imgH="2571139" progId="PowerPoint.Slide.12">
                  <p:embed/>
                </p:oleObj>
              </mc:Choice>
              <mc:Fallback>
                <p:oleObj name="Slide" r:id="rId4" imgW="4570298" imgH="2571139" progId="PowerPoint.Slide.12">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16" y="1340768"/>
                        <a:ext cx="8892480" cy="511256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873175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7020272" y="548680"/>
            <a:ext cx="1944216" cy="738664"/>
          </a:xfrm>
          <a:prstGeom prst="rect">
            <a:avLst/>
          </a:prstGeom>
          <a:noFill/>
        </p:spPr>
        <p:txBody>
          <a:bodyPr wrap="square" rtlCol="0">
            <a:spAutoFit/>
          </a:bodyPr>
          <a:lstStyle/>
          <a:p>
            <a:pPr algn="ctr"/>
            <a:r>
              <a:rPr lang="en-GB" sz="1400" b="1" dirty="0" smtClean="0">
                <a:solidFill>
                  <a:schemeClr val="bg1"/>
                </a:solidFill>
              </a:rPr>
              <a:t>Family Group Conferencing / Group Decision Making</a:t>
            </a:r>
            <a:endParaRPr lang="en-GB" sz="1400" b="1" dirty="0">
              <a:solidFill>
                <a:schemeClr val="bg1"/>
              </a:solidFill>
            </a:endParaRPr>
          </a:p>
        </p:txBody>
      </p:sp>
      <p:sp>
        <p:nvSpPr>
          <p:cNvPr id="22" name="TextBox 21"/>
          <p:cNvSpPr txBox="1"/>
          <p:nvPr/>
        </p:nvSpPr>
        <p:spPr>
          <a:xfrm>
            <a:off x="5868144" y="5013176"/>
            <a:ext cx="1224136" cy="523220"/>
          </a:xfrm>
          <a:prstGeom prst="rect">
            <a:avLst/>
          </a:prstGeom>
          <a:noFill/>
        </p:spPr>
        <p:txBody>
          <a:bodyPr wrap="square" rtlCol="0">
            <a:spAutoFit/>
          </a:bodyPr>
          <a:lstStyle/>
          <a:p>
            <a:pPr algn="ctr"/>
            <a:r>
              <a:rPr lang="en-GB" sz="1400" b="1" dirty="0" smtClean="0">
                <a:solidFill>
                  <a:schemeClr val="bg1"/>
                </a:solidFill>
              </a:rPr>
              <a:t>Inclusive </a:t>
            </a:r>
          </a:p>
          <a:p>
            <a:pPr algn="ctr"/>
            <a:r>
              <a:rPr lang="en-GB" sz="1400" b="1" dirty="0" smtClean="0">
                <a:solidFill>
                  <a:schemeClr val="bg1"/>
                </a:solidFill>
              </a:rPr>
              <a:t>Edinburgh</a:t>
            </a:r>
            <a:endParaRPr lang="en-GB" sz="1400" b="1" dirty="0">
              <a:solidFill>
                <a:schemeClr val="bg1"/>
              </a:solidFill>
            </a:endParaRPr>
          </a:p>
        </p:txBody>
      </p:sp>
      <p:sp>
        <p:nvSpPr>
          <p:cNvPr id="26" name="Oval 4"/>
          <p:cNvSpPr/>
          <p:nvPr/>
        </p:nvSpPr>
        <p:spPr>
          <a:xfrm>
            <a:off x="5004048" y="332656"/>
            <a:ext cx="3744416" cy="7200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defTabSz="622300">
              <a:lnSpc>
                <a:spcPct val="90000"/>
              </a:lnSpc>
              <a:spcBef>
                <a:spcPct val="0"/>
              </a:spcBef>
              <a:spcAft>
                <a:spcPct val="35000"/>
              </a:spcAft>
            </a:pPr>
            <a:r>
              <a:rPr lang="en-GB" sz="2400" b="1" dirty="0" smtClean="0">
                <a:solidFill>
                  <a:schemeClr val="tx1">
                    <a:lumMod val="50000"/>
                    <a:lumOff val="50000"/>
                  </a:schemeClr>
                </a:solidFill>
              </a:rPr>
              <a:t>Improving Approaches to Prevention</a:t>
            </a:r>
            <a:endParaRPr lang="en-GB" sz="1600" b="1" dirty="0">
              <a:solidFill>
                <a:schemeClr val="tx1">
                  <a:lumMod val="50000"/>
                  <a:lumOff val="50000"/>
                </a:schemeClr>
              </a:solidFill>
            </a:endParaRPr>
          </a:p>
        </p:txBody>
      </p:sp>
      <p:sp>
        <p:nvSpPr>
          <p:cNvPr id="27" name="Rounded Rectangle 26"/>
          <p:cNvSpPr/>
          <p:nvPr/>
        </p:nvSpPr>
        <p:spPr>
          <a:xfrm>
            <a:off x="6804248" y="3573016"/>
            <a:ext cx="2088232" cy="28803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bg1"/>
                </a:solidFill>
              </a:rPr>
              <a:t>Local Outcomes for Older People</a:t>
            </a:r>
            <a:endParaRPr lang="en-GB" sz="1000" b="1" dirty="0">
              <a:solidFill>
                <a:schemeClr val="bg1"/>
              </a:solidFill>
            </a:endParaRPr>
          </a:p>
        </p:txBody>
      </p:sp>
      <p:graphicFrame>
        <p:nvGraphicFramePr>
          <p:cNvPr id="20" name="Diagram 19"/>
          <p:cNvGraphicFramePr/>
          <p:nvPr/>
        </p:nvGraphicFramePr>
        <p:xfrm>
          <a:off x="1043608" y="1196752"/>
          <a:ext cx="3888432" cy="5272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 name="Rounded Rectangle 24"/>
          <p:cNvSpPr/>
          <p:nvPr/>
        </p:nvSpPr>
        <p:spPr>
          <a:xfrm>
            <a:off x="6804248" y="2708920"/>
            <a:ext cx="2088232" cy="216024"/>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bg1"/>
                </a:solidFill>
              </a:rPr>
              <a:t>Family Group Conferencing</a:t>
            </a:r>
            <a:endParaRPr lang="en-GB" sz="1000" b="1" dirty="0">
              <a:solidFill>
                <a:schemeClr val="bg1"/>
              </a:solidFill>
            </a:endParaRPr>
          </a:p>
        </p:txBody>
      </p:sp>
      <p:sp>
        <p:nvSpPr>
          <p:cNvPr id="28" name="Rounded Rectangle 27"/>
          <p:cNvSpPr/>
          <p:nvPr/>
        </p:nvSpPr>
        <p:spPr>
          <a:xfrm>
            <a:off x="6804248" y="2348880"/>
            <a:ext cx="2088232" cy="216024"/>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bg1"/>
                </a:solidFill>
              </a:rPr>
              <a:t>Reablement</a:t>
            </a:r>
            <a:endParaRPr lang="en-GB" sz="1000" b="1" dirty="0">
              <a:solidFill>
                <a:schemeClr val="bg1"/>
              </a:solidFill>
            </a:endParaRPr>
          </a:p>
        </p:txBody>
      </p:sp>
      <p:sp>
        <p:nvSpPr>
          <p:cNvPr id="29" name="Rounded Rectangle 28"/>
          <p:cNvSpPr/>
          <p:nvPr/>
        </p:nvSpPr>
        <p:spPr>
          <a:xfrm>
            <a:off x="6804248" y="5805264"/>
            <a:ext cx="2088232" cy="28803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bg1"/>
                </a:solidFill>
              </a:rPr>
              <a:t>Tackling child poverty</a:t>
            </a:r>
            <a:endParaRPr lang="en-GB" sz="1000" b="1" dirty="0">
              <a:solidFill>
                <a:schemeClr val="bg1"/>
              </a:solidFill>
            </a:endParaRPr>
          </a:p>
        </p:txBody>
      </p:sp>
      <p:sp>
        <p:nvSpPr>
          <p:cNvPr id="30" name="Rounded Rectangle 29"/>
          <p:cNvSpPr/>
          <p:nvPr/>
        </p:nvSpPr>
        <p:spPr>
          <a:xfrm>
            <a:off x="6804248" y="5373216"/>
            <a:ext cx="2088232" cy="28803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bg1"/>
                </a:solidFill>
              </a:rPr>
              <a:t>Domestic Abuse Training</a:t>
            </a:r>
            <a:endParaRPr lang="en-GB" sz="1000" b="1" dirty="0">
              <a:solidFill>
                <a:schemeClr val="bg1"/>
              </a:solidFill>
            </a:endParaRPr>
          </a:p>
        </p:txBody>
      </p:sp>
      <p:sp>
        <p:nvSpPr>
          <p:cNvPr id="31" name="Rounded Rectangle 30"/>
          <p:cNvSpPr/>
          <p:nvPr/>
        </p:nvSpPr>
        <p:spPr>
          <a:xfrm>
            <a:off x="6804248" y="4005064"/>
            <a:ext cx="2088232" cy="28803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bg1"/>
                </a:solidFill>
              </a:rPr>
              <a:t>BOLD Total Place Project  </a:t>
            </a:r>
            <a:endParaRPr lang="en-GB" sz="1000" b="1" dirty="0">
              <a:solidFill>
                <a:schemeClr val="bg1"/>
              </a:solidFill>
            </a:endParaRPr>
          </a:p>
        </p:txBody>
      </p:sp>
      <p:sp>
        <p:nvSpPr>
          <p:cNvPr id="32" name="Rounded Rectangle 31"/>
          <p:cNvSpPr/>
          <p:nvPr/>
        </p:nvSpPr>
        <p:spPr>
          <a:xfrm>
            <a:off x="6804248" y="1988840"/>
            <a:ext cx="2088232" cy="216024"/>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bg1"/>
                </a:solidFill>
              </a:rPr>
              <a:t>Drugs and alcohol rehab</a:t>
            </a:r>
            <a:endParaRPr lang="en-GB" sz="1000" b="1" dirty="0">
              <a:solidFill>
                <a:schemeClr val="bg1"/>
              </a:solidFill>
            </a:endParaRPr>
          </a:p>
        </p:txBody>
      </p:sp>
      <p:sp>
        <p:nvSpPr>
          <p:cNvPr id="33" name="Rounded Rectangle 32"/>
          <p:cNvSpPr/>
          <p:nvPr/>
        </p:nvSpPr>
        <p:spPr>
          <a:xfrm>
            <a:off x="6804248" y="4941168"/>
            <a:ext cx="2088232" cy="28803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bg1"/>
                </a:solidFill>
              </a:rPr>
              <a:t>Active and health lifestyles</a:t>
            </a:r>
            <a:endParaRPr lang="en-GB" sz="1000" b="1" dirty="0">
              <a:solidFill>
                <a:schemeClr val="bg1"/>
              </a:solidFill>
            </a:endParaRPr>
          </a:p>
        </p:txBody>
      </p:sp>
      <p:sp>
        <p:nvSpPr>
          <p:cNvPr id="34" name="Rounded Rectangle 33"/>
          <p:cNvSpPr/>
          <p:nvPr/>
        </p:nvSpPr>
        <p:spPr>
          <a:xfrm>
            <a:off x="6804248" y="3140968"/>
            <a:ext cx="2088232" cy="28803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bg1"/>
                </a:solidFill>
              </a:rPr>
              <a:t>Inclusive Edinburgh</a:t>
            </a:r>
            <a:endParaRPr lang="en-GB" sz="1000" b="1" dirty="0">
              <a:solidFill>
                <a:schemeClr val="bg1"/>
              </a:solidFill>
            </a:endParaRPr>
          </a:p>
        </p:txBody>
      </p:sp>
      <p:sp>
        <p:nvSpPr>
          <p:cNvPr id="35" name="Rounded Rectangle 34"/>
          <p:cNvSpPr/>
          <p:nvPr/>
        </p:nvSpPr>
        <p:spPr>
          <a:xfrm>
            <a:off x="6804248" y="4365104"/>
            <a:ext cx="2088232" cy="36004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bg1"/>
                </a:solidFill>
              </a:rPr>
              <a:t>‘Headroom’ Social Proscribing</a:t>
            </a:r>
            <a:endParaRPr lang="en-GB" sz="1000" b="1" dirty="0">
              <a:solidFill>
                <a:schemeClr val="bg1"/>
              </a:solidFill>
            </a:endParaRPr>
          </a:p>
        </p:txBody>
      </p:sp>
      <p:sp>
        <p:nvSpPr>
          <p:cNvPr id="18" name="Rounded Rectangle 17"/>
          <p:cNvSpPr/>
          <p:nvPr/>
        </p:nvSpPr>
        <p:spPr>
          <a:xfrm>
            <a:off x="6804248" y="1628800"/>
            <a:ext cx="2088232" cy="216024"/>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bg1"/>
                </a:solidFill>
              </a:rPr>
              <a:t>Emergency Homelessness</a:t>
            </a:r>
            <a:endParaRPr lang="en-GB" sz="1000" b="1" dirty="0">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55576" y="1772816"/>
            <a:ext cx="7776864" cy="4032448"/>
            <a:chOff x="6684212" y="286761"/>
            <a:chExt cx="1953498" cy="781399"/>
          </a:xfrm>
        </p:grpSpPr>
        <p:sp>
          <p:nvSpPr>
            <p:cNvPr id="4" name="Rectangle 3"/>
            <p:cNvSpPr/>
            <p:nvPr/>
          </p:nvSpPr>
          <p:spPr>
            <a:xfrm>
              <a:off x="6684212" y="286761"/>
              <a:ext cx="1953498" cy="781399"/>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Rectangle 4"/>
            <p:cNvSpPr/>
            <p:nvPr/>
          </p:nvSpPr>
          <p:spPr>
            <a:xfrm>
              <a:off x="6684212" y="286761"/>
              <a:ext cx="1953498" cy="7813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GB" sz="3600" b="0" u="none" kern="1200" dirty="0" smtClean="0"/>
                <a:t>Strategic Objective 4:</a:t>
              </a:r>
            </a:p>
            <a:p>
              <a:pPr lvl="0" algn="ctr" defTabSz="622300">
                <a:lnSpc>
                  <a:spcPct val="90000"/>
                </a:lnSpc>
                <a:spcBef>
                  <a:spcPct val="0"/>
                </a:spcBef>
                <a:spcAft>
                  <a:spcPct val="35000"/>
                </a:spcAft>
              </a:pPr>
              <a:r>
                <a:rPr lang="en-GB" sz="3600" b="0" u="none" kern="1200" dirty="0" smtClean="0"/>
                <a:t>Embedding values and developing culture</a:t>
              </a:r>
              <a:endParaRPr lang="en-GB" sz="3600" b="0" u="none" kern="1200" dirty="0"/>
            </a:p>
          </p:txBody>
        </p:sp>
      </p:grpSp>
      <p:sp>
        <p:nvSpPr>
          <p:cNvPr id="7" name="Slide Number Placeholder 6"/>
          <p:cNvSpPr>
            <a:spLocks noGrp="1"/>
          </p:cNvSpPr>
          <p:nvPr>
            <p:ph type="sldNum" sz="quarter" idx="12"/>
          </p:nvPr>
        </p:nvSpPr>
        <p:spPr/>
        <p:txBody>
          <a:bodyPr/>
          <a:lstStyle/>
          <a:p>
            <a:fld id="{7098CDDD-6896-4252-B4DD-5A77C40EA156}" type="slidenum">
              <a:rPr lang="en-GB" smtClean="0"/>
              <a:pPr/>
              <a:t>21</a:t>
            </a:fld>
            <a:endParaRPr lang="en-GB"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utoShape 64"/>
          <p:cNvSpPr>
            <a:spLocks noChangeArrowheads="1"/>
          </p:cNvSpPr>
          <p:nvPr/>
        </p:nvSpPr>
        <p:spPr bwMode="auto">
          <a:xfrm>
            <a:off x="6948264" y="1700808"/>
            <a:ext cx="1800200" cy="3528392"/>
          </a:xfrm>
          <a:prstGeom prst="roundRect">
            <a:avLst>
              <a:gd name="adj" fmla="val 16667"/>
            </a:avLst>
          </a:prstGeom>
          <a:solidFill>
            <a:srgbClr val="773074"/>
          </a:solidFill>
          <a:ln w="9525">
            <a:noFill/>
            <a:round/>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200" b="1" dirty="0">
              <a:latin typeface="Calibri" pitchFamily="34" charset="0"/>
              <a:cs typeface="Calibri" pitchFamily="34" charset="0"/>
            </a:endParaRPr>
          </a:p>
        </p:txBody>
      </p:sp>
      <p:sp>
        <p:nvSpPr>
          <p:cNvPr id="24" name="AutoShape 64"/>
          <p:cNvSpPr>
            <a:spLocks noChangeArrowheads="1"/>
          </p:cNvSpPr>
          <p:nvPr/>
        </p:nvSpPr>
        <p:spPr bwMode="auto">
          <a:xfrm>
            <a:off x="4860032" y="1700808"/>
            <a:ext cx="1800200" cy="3456384"/>
          </a:xfrm>
          <a:prstGeom prst="roundRect">
            <a:avLst>
              <a:gd name="adj" fmla="val 16667"/>
            </a:avLst>
          </a:prstGeom>
          <a:solidFill>
            <a:srgbClr val="773074"/>
          </a:solidFill>
          <a:ln w="9525">
            <a:noFill/>
            <a:round/>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200" b="1" dirty="0">
              <a:latin typeface="Calibri" pitchFamily="34" charset="0"/>
              <a:cs typeface="Calibri" pitchFamily="34" charset="0"/>
            </a:endParaRPr>
          </a:p>
        </p:txBody>
      </p:sp>
      <p:sp>
        <p:nvSpPr>
          <p:cNvPr id="23" name="AutoShape 64"/>
          <p:cNvSpPr>
            <a:spLocks noChangeArrowheads="1"/>
          </p:cNvSpPr>
          <p:nvPr/>
        </p:nvSpPr>
        <p:spPr bwMode="auto">
          <a:xfrm>
            <a:off x="2699792" y="1700808"/>
            <a:ext cx="1800200" cy="3456384"/>
          </a:xfrm>
          <a:prstGeom prst="roundRect">
            <a:avLst>
              <a:gd name="adj" fmla="val 16667"/>
            </a:avLst>
          </a:prstGeom>
          <a:solidFill>
            <a:srgbClr val="773074"/>
          </a:solidFill>
          <a:ln w="9525">
            <a:noFill/>
            <a:round/>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200" b="1" dirty="0">
              <a:latin typeface="Calibri" pitchFamily="34" charset="0"/>
              <a:cs typeface="Calibri" pitchFamily="34" charset="0"/>
            </a:endParaRPr>
          </a:p>
        </p:txBody>
      </p:sp>
      <p:sp>
        <p:nvSpPr>
          <p:cNvPr id="4" name="Oval 4"/>
          <p:cNvSpPr/>
          <p:nvPr/>
        </p:nvSpPr>
        <p:spPr>
          <a:xfrm>
            <a:off x="5004048" y="332656"/>
            <a:ext cx="4139952" cy="7200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defTabSz="622300">
              <a:lnSpc>
                <a:spcPct val="90000"/>
              </a:lnSpc>
              <a:spcBef>
                <a:spcPct val="0"/>
              </a:spcBef>
              <a:spcAft>
                <a:spcPct val="35000"/>
              </a:spcAft>
            </a:pPr>
            <a:r>
              <a:rPr lang="en-GB" sz="2400" b="1" dirty="0" smtClean="0">
                <a:solidFill>
                  <a:schemeClr val="tx1">
                    <a:lumMod val="50000"/>
                    <a:lumOff val="50000"/>
                  </a:schemeClr>
                </a:solidFill>
              </a:rPr>
              <a:t>Embedding Values and Developing Culture</a:t>
            </a:r>
            <a:endParaRPr lang="en-GB" sz="2400" b="1" dirty="0">
              <a:solidFill>
                <a:schemeClr val="tx1">
                  <a:lumMod val="50000"/>
                  <a:lumOff val="50000"/>
                </a:schemeClr>
              </a:solidFill>
            </a:endParaRPr>
          </a:p>
        </p:txBody>
      </p:sp>
      <p:sp>
        <p:nvSpPr>
          <p:cNvPr id="10" name="AutoShape 64"/>
          <p:cNvSpPr>
            <a:spLocks noChangeArrowheads="1"/>
          </p:cNvSpPr>
          <p:nvPr/>
        </p:nvSpPr>
        <p:spPr bwMode="auto">
          <a:xfrm>
            <a:off x="467544" y="1700808"/>
            <a:ext cx="1800200" cy="3456384"/>
          </a:xfrm>
          <a:prstGeom prst="roundRect">
            <a:avLst>
              <a:gd name="adj" fmla="val 16667"/>
            </a:avLst>
          </a:prstGeom>
          <a:solidFill>
            <a:srgbClr val="773074"/>
          </a:solidFill>
          <a:ln w="9525">
            <a:noFill/>
            <a:round/>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200" b="1" dirty="0">
              <a:latin typeface="Calibri" pitchFamily="34" charset="0"/>
              <a:cs typeface="Calibri" pitchFamily="34" charset="0"/>
            </a:endParaRPr>
          </a:p>
        </p:txBody>
      </p:sp>
      <p:pic>
        <p:nvPicPr>
          <p:cNvPr id="16" name="Picture 15"/>
          <p:cNvPicPr>
            <a:picLocks noChangeAspect="1" noChangeArrowheads="1"/>
          </p:cNvPicPr>
          <p:nvPr/>
        </p:nvPicPr>
        <p:blipFill>
          <a:blip r:embed="rId3" cstate="print"/>
          <a:srcRect/>
          <a:stretch>
            <a:fillRect/>
          </a:stretch>
        </p:blipFill>
        <p:spPr bwMode="auto">
          <a:xfrm>
            <a:off x="5292080" y="1772816"/>
            <a:ext cx="976137" cy="2880320"/>
          </a:xfrm>
          <a:prstGeom prst="rect">
            <a:avLst/>
          </a:prstGeom>
          <a:noFill/>
          <a:ln w="9525">
            <a:noFill/>
            <a:miter lim="800000"/>
            <a:headEnd/>
            <a:tailEnd/>
          </a:ln>
          <a:effectLst/>
        </p:spPr>
      </p:pic>
      <p:pic>
        <p:nvPicPr>
          <p:cNvPr id="17" name="Picture 16"/>
          <p:cNvPicPr>
            <a:picLocks noChangeAspect="1" noChangeArrowheads="1"/>
          </p:cNvPicPr>
          <p:nvPr/>
        </p:nvPicPr>
        <p:blipFill>
          <a:blip r:embed="rId4" cstate="print"/>
          <a:srcRect/>
          <a:stretch>
            <a:fillRect/>
          </a:stretch>
        </p:blipFill>
        <p:spPr bwMode="auto">
          <a:xfrm>
            <a:off x="899592" y="1844824"/>
            <a:ext cx="936104" cy="2520280"/>
          </a:xfrm>
          <a:prstGeom prst="rect">
            <a:avLst/>
          </a:prstGeom>
          <a:noFill/>
          <a:ln w="9525">
            <a:noFill/>
            <a:miter lim="800000"/>
            <a:headEnd/>
            <a:tailEnd/>
          </a:ln>
          <a:effectLst/>
        </p:spPr>
      </p:pic>
      <p:pic>
        <p:nvPicPr>
          <p:cNvPr id="18" name="Picture 17"/>
          <p:cNvPicPr>
            <a:picLocks noChangeAspect="1" noChangeArrowheads="1"/>
          </p:cNvPicPr>
          <p:nvPr/>
        </p:nvPicPr>
        <p:blipFill>
          <a:blip r:embed="rId5" cstate="print"/>
          <a:srcRect/>
          <a:stretch>
            <a:fillRect/>
          </a:stretch>
        </p:blipFill>
        <p:spPr bwMode="auto">
          <a:xfrm>
            <a:off x="3059832" y="1772816"/>
            <a:ext cx="985098" cy="2808312"/>
          </a:xfrm>
          <a:prstGeom prst="rect">
            <a:avLst/>
          </a:prstGeom>
          <a:noFill/>
          <a:ln w="9525">
            <a:noFill/>
            <a:miter lim="800000"/>
            <a:headEnd/>
            <a:tailEnd/>
          </a:ln>
          <a:effectLst/>
        </p:spPr>
      </p:pic>
      <p:pic>
        <p:nvPicPr>
          <p:cNvPr id="19" name="Picture 18"/>
          <p:cNvPicPr>
            <a:picLocks noChangeAspect="1" noChangeArrowheads="1"/>
          </p:cNvPicPr>
          <p:nvPr/>
        </p:nvPicPr>
        <p:blipFill>
          <a:blip r:embed="rId6" cstate="print"/>
          <a:srcRect/>
          <a:stretch>
            <a:fillRect/>
          </a:stretch>
        </p:blipFill>
        <p:spPr bwMode="auto">
          <a:xfrm>
            <a:off x="7380312" y="1844824"/>
            <a:ext cx="936107" cy="2736304"/>
          </a:xfrm>
          <a:prstGeom prst="rect">
            <a:avLst/>
          </a:prstGeom>
          <a:noFill/>
          <a:ln w="9525">
            <a:noFill/>
            <a:miter lim="800000"/>
            <a:headEnd/>
            <a:tailEnd/>
          </a:ln>
          <a:effectLst/>
        </p:spPr>
      </p:pic>
      <p:sp>
        <p:nvSpPr>
          <p:cNvPr id="21" name="Slide Number Placeholder 20"/>
          <p:cNvSpPr>
            <a:spLocks noGrp="1"/>
          </p:cNvSpPr>
          <p:nvPr>
            <p:ph type="sldNum" sz="quarter" idx="12"/>
          </p:nvPr>
        </p:nvSpPr>
        <p:spPr/>
        <p:txBody>
          <a:bodyPr/>
          <a:lstStyle/>
          <a:p>
            <a:fld id="{7098CDDD-6896-4252-B4DD-5A77C40EA156}" type="slidenum">
              <a:rPr lang="en-GB" smtClean="0"/>
              <a:pPr/>
              <a:t>22</a:t>
            </a:fld>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2924944"/>
            <a:ext cx="8064896" cy="1296144"/>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dirty="0">
                <a:solidFill>
                  <a:prstClr val="white"/>
                </a:solidFill>
              </a:rPr>
              <a:t>Section </a:t>
            </a:r>
            <a:r>
              <a:rPr lang="en-GB" sz="2400" b="1" dirty="0" smtClean="0">
                <a:solidFill>
                  <a:prstClr val="white"/>
                </a:solidFill>
              </a:rPr>
              <a:t>3 </a:t>
            </a:r>
            <a:r>
              <a:rPr lang="en-GB" sz="2400" b="1" dirty="0">
                <a:solidFill>
                  <a:prstClr val="white"/>
                </a:solidFill>
              </a:rPr>
              <a:t>– </a:t>
            </a:r>
            <a:r>
              <a:rPr lang="en-GB" sz="2400" b="1" dirty="0" smtClean="0">
                <a:solidFill>
                  <a:prstClr val="white"/>
                </a:solidFill>
              </a:rPr>
              <a:t>Benefits</a:t>
            </a:r>
            <a:endParaRPr lang="en-GB" sz="2400" b="1" dirty="0">
              <a:solidFill>
                <a:prstClr val="white"/>
              </a:solidFill>
            </a:endParaRPr>
          </a:p>
        </p:txBody>
      </p:sp>
      <p:sp>
        <p:nvSpPr>
          <p:cNvPr id="6" name="Slide Number Placeholder 5"/>
          <p:cNvSpPr>
            <a:spLocks noGrp="1"/>
          </p:cNvSpPr>
          <p:nvPr>
            <p:ph type="sldNum" sz="quarter" idx="12"/>
          </p:nvPr>
        </p:nvSpPr>
        <p:spPr/>
        <p:txBody>
          <a:bodyPr/>
          <a:lstStyle/>
          <a:p>
            <a:fld id="{7098CDDD-6896-4252-B4DD-5A77C40EA156}" type="slidenum">
              <a:rPr lang="en-GB" smtClean="0"/>
              <a:pPr/>
              <a:t>23</a:t>
            </a:fld>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268761"/>
            <a:ext cx="8712968" cy="4392488"/>
          </a:xfrm>
        </p:spPr>
        <p:txBody>
          <a:bodyPr>
            <a:noAutofit/>
          </a:bodyPr>
          <a:lstStyle/>
          <a:p>
            <a:pPr lvl="0"/>
            <a:r>
              <a:rPr lang="en-GB" sz="1800" dirty="0" smtClean="0"/>
              <a:t>The Council is </a:t>
            </a:r>
            <a:r>
              <a:rPr lang="en-GB" sz="1800" b="1" dirty="0" smtClean="0">
                <a:solidFill>
                  <a:schemeClr val="accent1">
                    <a:lumMod val="75000"/>
                  </a:schemeClr>
                </a:solidFill>
              </a:rPr>
              <a:t>lean and agile </a:t>
            </a:r>
            <a:r>
              <a:rPr lang="en-GB" sz="1800" dirty="0" smtClean="0"/>
              <a:t>and addresses the </a:t>
            </a:r>
            <a:r>
              <a:rPr lang="en-GB" sz="1800" b="1" dirty="0" smtClean="0">
                <a:solidFill>
                  <a:srgbClr val="376092"/>
                </a:solidFill>
              </a:rPr>
              <a:t>savings gap</a:t>
            </a:r>
          </a:p>
          <a:p>
            <a:pPr lvl="0"/>
            <a:r>
              <a:rPr lang="en-GB" sz="1800" dirty="0" smtClean="0"/>
              <a:t>A </a:t>
            </a:r>
            <a:r>
              <a:rPr lang="en-GB" sz="1800" b="1" dirty="0" smtClean="0">
                <a:solidFill>
                  <a:srgbClr val="376092"/>
                </a:solidFill>
              </a:rPr>
              <a:t>common geography </a:t>
            </a:r>
            <a:r>
              <a:rPr lang="en-GB" sz="1800" dirty="0" smtClean="0"/>
              <a:t>to facilitate improved </a:t>
            </a:r>
            <a:r>
              <a:rPr lang="en-GB" sz="1800" b="1" dirty="0" smtClean="0">
                <a:solidFill>
                  <a:srgbClr val="376092"/>
                </a:solidFill>
              </a:rPr>
              <a:t>partnership working</a:t>
            </a:r>
            <a:endParaRPr lang="en-GB" sz="1800" dirty="0" smtClean="0"/>
          </a:p>
          <a:p>
            <a:pPr lvl="0"/>
            <a:r>
              <a:rPr lang="en-GB" sz="1800" b="1" dirty="0" smtClean="0">
                <a:solidFill>
                  <a:srgbClr val="376092"/>
                </a:solidFill>
              </a:rPr>
              <a:t>Simplified customer journeys </a:t>
            </a:r>
          </a:p>
          <a:p>
            <a:pPr lvl="0"/>
            <a:r>
              <a:rPr lang="en-GB" sz="1800" b="1" dirty="0" smtClean="0">
                <a:solidFill>
                  <a:schemeClr val="accent1">
                    <a:lumMod val="75000"/>
                  </a:schemeClr>
                </a:solidFill>
              </a:rPr>
              <a:t>Integrated  and co-located teams</a:t>
            </a:r>
          </a:p>
          <a:p>
            <a:pPr lvl="0"/>
            <a:r>
              <a:rPr lang="en-GB" sz="1800" b="1" dirty="0" smtClean="0">
                <a:solidFill>
                  <a:srgbClr val="376092"/>
                </a:solidFill>
              </a:rPr>
              <a:t>Improved support  for families and individuals with  complex needs</a:t>
            </a:r>
            <a:endParaRPr lang="en-GB" sz="1800" dirty="0" smtClean="0"/>
          </a:p>
          <a:p>
            <a:pPr lvl="0"/>
            <a:r>
              <a:rPr lang="en-GB" sz="1800" b="1" dirty="0" smtClean="0">
                <a:solidFill>
                  <a:srgbClr val="376092"/>
                </a:solidFill>
              </a:rPr>
              <a:t>Improved insight</a:t>
            </a:r>
            <a:endParaRPr lang="en-GB" sz="1800" dirty="0" smtClean="0"/>
          </a:p>
          <a:p>
            <a:pPr lvl="0"/>
            <a:r>
              <a:rPr lang="en-GB" sz="1800" dirty="0" smtClean="0"/>
              <a:t>Develop </a:t>
            </a:r>
            <a:r>
              <a:rPr lang="en-GB" sz="1800" b="1" dirty="0" smtClean="0">
                <a:solidFill>
                  <a:srgbClr val="376092"/>
                </a:solidFill>
              </a:rPr>
              <a:t>resilience and </a:t>
            </a:r>
            <a:r>
              <a:rPr lang="en-GB" sz="1800" b="1" dirty="0" smtClean="0">
                <a:solidFill>
                  <a:schemeClr val="accent1">
                    <a:lumMod val="75000"/>
                  </a:schemeClr>
                </a:solidFill>
              </a:rPr>
              <a:t>well-being</a:t>
            </a:r>
          </a:p>
          <a:p>
            <a:pPr lvl="0"/>
            <a:r>
              <a:rPr lang="en-GB" sz="1800" b="1" dirty="0" smtClean="0">
                <a:solidFill>
                  <a:srgbClr val="376092"/>
                </a:solidFill>
              </a:rPr>
              <a:t>Co-produce services </a:t>
            </a:r>
            <a:r>
              <a:rPr lang="en-GB" sz="1800" dirty="0" smtClean="0"/>
              <a:t> </a:t>
            </a:r>
          </a:p>
          <a:p>
            <a:pPr lvl="0"/>
            <a:r>
              <a:rPr lang="en-GB" sz="1800" b="1" dirty="0" smtClean="0">
                <a:solidFill>
                  <a:schemeClr val="accent1">
                    <a:lumMod val="75000"/>
                  </a:schemeClr>
                </a:solidFill>
              </a:rPr>
              <a:t>Empowered </a:t>
            </a:r>
            <a:r>
              <a:rPr lang="en-GB" sz="1800" dirty="0" smtClean="0"/>
              <a:t>communities, citizens and employees enabled to </a:t>
            </a:r>
            <a:r>
              <a:rPr lang="en-GB" sz="1800" b="1" dirty="0" smtClean="0">
                <a:solidFill>
                  <a:schemeClr val="accent1">
                    <a:lumMod val="75000"/>
                  </a:schemeClr>
                </a:solidFill>
              </a:rPr>
              <a:t>enhance decision-making </a:t>
            </a:r>
            <a:r>
              <a:rPr lang="en-GB" sz="1800" dirty="0" smtClean="0"/>
              <a:t>at a local level</a:t>
            </a:r>
          </a:p>
          <a:p>
            <a:pPr lvl="0"/>
            <a:r>
              <a:rPr lang="en-GB" sz="1800" dirty="0" smtClean="0"/>
              <a:t>Improved approaches to </a:t>
            </a:r>
            <a:r>
              <a:rPr lang="en-GB" sz="1800" b="1" dirty="0" smtClean="0">
                <a:solidFill>
                  <a:srgbClr val="376092"/>
                </a:solidFill>
              </a:rPr>
              <a:t>prevention</a:t>
            </a:r>
            <a:r>
              <a:rPr lang="en-GB" sz="1800" dirty="0" smtClean="0"/>
              <a:t> and </a:t>
            </a:r>
            <a:r>
              <a:rPr lang="en-GB" sz="1800" b="1" dirty="0" smtClean="0">
                <a:solidFill>
                  <a:srgbClr val="376092"/>
                </a:solidFill>
              </a:rPr>
              <a:t>early intervention</a:t>
            </a:r>
            <a:endParaRPr lang="en-GB" sz="1800" dirty="0" smtClean="0"/>
          </a:p>
          <a:p>
            <a:pPr lvl="0"/>
            <a:r>
              <a:rPr lang="en-GB" sz="1800" b="1" dirty="0" smtClean="0">
                <a:solidFill>
                  <a:srgbClr val="376092"/>
                </a:solidFill>
              </a:rPr>
              <a:t>Improved outcomes </a:t>
            </a:r>
            <a:r>
              <a:rPr lang="en-GB" sz="1800" dirty="0" smtClean="0"/>
              <a:t>especially for those citizens, families and communities with complex needs, and who experience poverty and inequality.</a:t>
            </a:r>
            <a:endParaRPr lang="en-GB" sz="1800" dirty="0"/>
          </a:p>
        </p:txBody>
      </p:sp>
      <p:sp>
        <p:nvSpPr>
          <p:cNvPr id="5" name="Title 1"/>
          <p:cNvSpPr>
            <a:spLocks noGrp="1"/>
          </p:cNvSpPr>
          <p:nvPr>
            <p:ph type="title"/>
          </p:nvPr>
        </p:nvSpPr>
        <p:spPr>
          <a:xfrm>
            <a:off x="5004048" y="476722"/>
            <a:ext cx="3816424" cy="578087"/>
          </a:xfrm>
        </p:spPr>
        <p:txBody>
          <a:bodyPr>
            <a:noAutofit/>
          </a:bodyPr>
          <a:lstStyle/>
          <a:p>
            <a:pPr algn="l"/>
            <a:r>
              <a:rPr lang="en-GB" sz="2400" b="1" dirty="0" smtClean="0">
                <a:solidFill>
                  <a:schemeClr val="tx1">
                    <a:lumMod val="50000"/>
                    <a:lumOff val="50000"/>
                  </a:schemeClr>
                </a:solidFill>
              </a:rPr>
              <a:t>Benefits of the Locality Transformation </a:t>
            </a:r>
            <a:endParaRPr lang="en-GB" sz="2400" b="1" dirty="0">
              <a:solidFill>
                <a:schemeClr val="tx1">
                  <a:lumMod val="50000"/>
                  <a:lumOff val="50000"/>
                </a:schemeClr>
              </a:solidFill>
            </a:endParaRPr>
          </a:p>
        </p:txBody>
      </p:sp>
      <p:pic>
        <p:nvPicPr>
          <p:cNvPr id="4" name="Picture 5" descr="copy-tcHeader-images"/>
          <p:cNvPicPr>
            <a:picLocks noChangeAspect="1" noChangeArrowheads="1"/>
          </p:cNvPicPr>
          <p:nvPr/>
        </p:nvPicPr>
        <p:blipFill>
          <a:blip r:embed="rId2" cstate="print"/>
          <a:srcRect/>
          <a:stretch>
            <a:fillRect/>
          </a:stretch>
        </p:blipFill>
        <p:spPr bwMode="auto">
          <a:xfrm>
            <a:off x="4572000" y="5589240"/>
            <a:ext cx="3564708" cy="915852"/>
          </a:xfrm>
          <a:prstGeom prst="rect">
            <a:avLst/>
          </a:prstGeom>
          <a:noFill/>
          <a:ln w="9525">
            <a:solidFill>
              <a:schemeClr val="tx1"/>
            </a:solidFill>
            <a:miter lim="800000"/>
            <a:headEnd/>
            <a:tailEnd/>
          </a:ln>
        </p:spPr>
      </p:pic>
      <p:pic>
        <p:nvPicPr>
          <p:cNvPr id="6" name="Content Placeholder 3" descr="10397275_855737087811000_1343620211728699558_o-960x198.jpg"/>
          <p:cNvPicPr>
            <a:picLocks noChangeAspect="1"/>
          </p:cNvPicPr>
          <p:nvPr/>
        </p:nvPicPr>
        <p:blipFill>
          <a:blip r:embed="rId3" cstate="print"/>
          <a:stretch>
            <a:fillRect/>
          </a:stretch>
        </p:blipFill>
        <p:spPr>
          <a:xfrm>
            <a:off x="467544" y="5661248"/>
            <a:ext cx="3960440" cy="8983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12840</TotalTime>
  <Words>1364</Words>
  <Application>Microsoft Office PowerPoint</Application>
  <PresentationFormat>On-screen Show (4:3)</PresentationFormat>
  <Paragraphs>293</Paragraphs>
  <Slides>24</Slides>
  <Notes>7</Notes>
  <HiddenSlides>0</HiddenSlides>
  <MMClips>0</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2</vt:i4>
      </vt:variant>
      <vt:variant>
        <vt:lpstr>Slide Titles</vt:lpstr>
      </vt:variant>
      <vt:variant>
        <vt:i4>24</vt:i4>
      </vt:variant>
    </vt:vector>
  </HeadingPairs>
  <TitlesOfParts>
    <vt:vector size="33" baseType="lpstr">
      <vt:lpstr>Arial</vt:lpstr>
      <vt:lpstr>Calibri</vt:lpstr>
      <vt:lpstr>Verdana</vt:lpstr>
      <vt:lpstr>Wingdings</vt:lpstr>
      <vt:lpstr>Office Theme</vt:lpstr>
      <vt:lpstr>3_Office Theme</vt:lpstr>
      <vt:lpstr>9_Office Theme</vt:lpstr>
      <vt:lpstr>Acrobat Document</vt:lpstr>
      <vt:lpstr>Slide</vt:lpstr>
      <vt:lpstr>Delivering the  Citizens and Localities Services Project  Locality Transformation Plan</vt:lpstr>
      <vt:lpstr>PowerPoint Presentation</vt:lpstr>
      <vt:lpstr>Financial Savings + Council Transformation Savings</vt:lpstr>
      <vt:lpstr>The Rationale for Locality Transformation</vt:lpstr>
      <vt:lpstr>PowerPoint Presentation</vt:lpstr>
      <vt:lpstr>PowerPoint Presentation</vt:lpstr>
      <vt:lpstr>PowerPoint Presentation</vt:lpstr>
      <vt:lpstr>  Empowering Citizens and Communities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Co-location and Joint Asset Management</vt:lpstr>
      <vt:lpstr>PowerPoint Presentation</vt:lpstr>
      <vt:lpstr>Locality Insight - Key Facts and Challenges</vt:lpstr>
      <vt:lpstr>PowerPoint Presentation</vt:lpstr>
      <vt:lpstr>PowerPoint Presentation</vt:lpstr>
      <vt:lpstr>PowerPoint Presentation</vt:lpstr>
      <vt:lpstr>PowerPoint Presentation</vt:lpstr>
      <vt:lpstr>PowerPoint Presentation</vt:lpstr>
      <vt:lpstr>Benefits of the Locality Transformation </vt:lpstr>
    </vt:vector>
  </TitlesOfParts>
  <Company>City of Edinburgh Council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Karen Lloyd</dc:creator>
  <cp:lastModifiedBy>Sarah Wardrop</cp:lastModifiedBy>
  <cp:revision>1034</cp:revision>
  <dcterms:created xsi:type="dcterms:W3CDTF">2015-05-01T14:25:46Z</dcterms:created>
  <dcterms:modified xsi:type="dcterms:W3CDTF">2015-11-19T12:53:59Z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-1192146996</vt:i4>
  </property>
  <property fmtid="{D5CDD505-2E9C-101B-9397-08002B2CF9AE}" pid="3" name="_NewReviewCycle">
    <vt:lpwstr/>
  </property>
  <property fmtid="{D5CDD505-2E9C-101B-9397-08002B2CF9AE}" pid="4" name="_EmailSubject">
    <vt:lpwstr>Workshop</vt:lpwstr>
  </property>
  <property fmtid="{D5CDD505-2E9C-101B-9397-08002B2CF9AE}" pid="5" name="_AuthorEmail">
    <vt:lpwstr>Nick.Croft@edinburgh.gov.uk</vt:lpwstr>
  </property>
  <property fmtid="{D5CDD505-2E9C-101B-9397-08002B2CF9AE}" pid="6" name="_AuthorEmailDisplayName">
    <vt:lpwstr>Nick Croft</vt:lpwstr>
  </property>
  <property fmtid="{D5CDD505-2E9C-101B-9397-08002B2CF9AE}" pid="7" name="_PreviousAdHocReviewCycleID">
    <vt:i4>-222630599</vt:i4>
  </property>
</Properties>
</file>