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7" r:id="rId2"/>
    <p:sldId id="259" r:id="rId3"/>
    <p:sldId id="282" r:id="rId4"/>
    <p:sldId id="280" r:id="rId5"/>
    <p:sldId id="281" r:id="rId6"/>
    <p:sldId id="289" r:id="rId7"/>
    <p:sldId id="261" r:id="rId8"/>
    <p:sldId id="275" r:id="rId9"/>
    <p:sldId id="274" r:id="rId10"/>
    <p:sldId id="285" r:id="rId11"/>
    <p:sldId id="286" r:id="rId12"/>
    <p:sldId id="287" r:id="rId13"/>
    <p:sldId id="288" r:id="rId14"/>
    <p:sldId id="290" r:id="rId15"/>
    <p:sldId id="291" r:id="rId16"/>
    <p:sldId id="258" r:id="rId17"/>
    <p:sldId id="269" r:id="rId18"/>
  </p:sldIdLst>
  <p:sldSz cx="12192000" cy="6858000"/>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3094" autoAdjust="0"/>
  </p:normalViewPr>
  <p:slideViewPr>
    <p:cSldViewPr snapToGrid="0">
      <p:cViewPr varScale="1">
        <p:scale>
          <a:sx n="108" d="100"/>
          <a:sy n="108" d="100"/>
        </p:scale>
        <p:origin x="540" y="84"/>
      </p:cViewPr>
      <p:guideLst>
        <p:guide orient="horz" pos="2160"/>
        <p:guide pos="3840"/>
      </p:guideLst>
    </p:cSldViewPr>
  </p:slideViewPr>
  <p:outlineViewPr>
    <p:cViewPr>
      <p:scale>
        <a:sx n="33" d="100"/>
        <a:sy n="33" d="100"/>
      </p:scale>
      <p:origin x="36" y="23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2755"/>
          </a:xfrm>
          <a:prstGeom prst="rect">
            <a:avLst/>
          </a:prstGeom>
        </p:spPr>
        <p:txBody>
          <a:bodyPr vert="horz" lIns="96616" tIns="48308" rIns="96616" bIns="48308" rtlCol="0"/>
          <a:lstStyle>
            <a:lvl1pPr algn="r">
              <a:defRPr sz="1300"/>
            </a:lvl1pPr>
          </a:lstStyle>
          <a:p>
            <a:fld id="{2F84DFBB-3380-407D-8AC6-C7EB1EBBA6FA}" type="datetimeFigureOut">
              <a:rPr lang="en-GB" smtClean="0"/>
              <a:t>13/11/2015</a:t>
            </a:fld>
            <a:endParaRPr lang="en-GB"/>
          </a:p>
        </p:txBody>
      </p:sp>
      <p:sp>
        <p:nvSpPr>
          <p:cNvPr id="4" name="Footer Placeholder 3"/>
          <p:cNvSpPr>
            <a:spLocks noGrp="1"/>
          </p:cNvSpPr>
          <p:nvPr>
            <p:ph type="ftr" sz="quarter" idx="2"/>
          </p:nvPr>
        </p:nvSpPr>
        <p:spPr>
          <a:xfrm>
            <a:off x="0" y="9517547"/>
            <a:ext cx="2984871" cy="502754"/>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7"/>
            <a:ext cx="2984871" cy="502754"/>
          </a:xfrm>
          <a:prstGeom prst="rect">
            <a:avLst/>
          </a:prstGeom>
        </p:spPr>
        <p:txBody>
          <a:bodyPr vert="horz" lIns="96616" tIns="48308" rIns="96616" bIns="48308" rtlCol="0" anchor="b"/>
          <a:lstStyle>
            <a:lvl1pPr algn="r">
              <a:defRPr sz="1300"/>
            </a:lvl1pPr>
          </a:lstStyle>
          <a:p>
            <a:fld id="{02D51B3E-0FC6-4159-8455-A02FE8450FA1}" type="slidenum">
              <a:rPr lang="en-GB" smtClean="0"/>
              <a:t>‹#›</a:t>
            </a:fld>
            <a:endParaRPr lang="en-GB"/>
          </a:p>
        </p:txBody>
      </p:sp>
    </p:spTree>
    <p:extLst>
      <p:ext uri="{BB962C8B-B14F-4D97-AF65-F5344CB8AC3E}">
        <p14:creationId xmlns:p14="http://schemas.microsoft.com/office/powerpoint/2010/main" val="30169203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76427DC8-3365-4AD4-B6BA-DB243F3B1AE9}" type="datetimeFigureOut">
              <a:rPr lang="en-GB" smtClean="0"/>
              <a:pPr/>
              <a:t>13/11/2015</a:t>
            </a:fld>
            <a:endParaRPr lang="en-GB"/>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8C8E971C-A483-4C31-8D96-6C221396D0D3}" type="slidenum">
              <a:rPr lang="en-GB" smtClean="0"/>
              <a:pPr/>
              <a:t>‹#›</a:t>
            </a:fld>
            <a:endParaRPr lang="en-GB"/>
          </a:p>
        </p:txBody>
      </p:sp>
    </p:spTree>
    <p:extLst>
      <p:ext uri="{BB962C8B-B14F-4D97-AF65-F5344CB8AC3E}">
        <p14:creationId xmlns:p14="http://schemas.microsoft.com/office/powerpoint/2010/main" val="286667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439738" y="1252538"/>
            <a:ext cx="6008687" cy="3381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z="4200" dirty="0"/>
              <a:t>Introduce yourself: day job, Institute voluntary role, and any other voluntary roles </a:t>
            </a:r>
            <a:r>
              <a:rPr lang="en-GB" altLang="en-US" sz="4200" dirty="0" err="1"/>
              <a:t>eg</a:t>
            </a:r>
            <a:r>
              <a:rPr lang="en-GB" altLang="en-US" sz="4200" dirty="0"/>
              <a:t> Trusteeships</a:t>
            </a:r>
          </a:p>
          <a:p>
            <a:r>
              <a:rPr lang="en-GB" altLang="en-US" sz="4200" dirty="0"/>
              <a:t>Then describe aims of the presentation, introduction to</a:t>
            </a:r>
          </a:p>
          <a:p>
            <a:endParaRPr lang="en-GB" altLang="en-US" sz="4200" dirty="0"/>
          </a:p>
          <a:p>
            <a:r>
              <a:rPr lang="en-GB" altLang="en-US" sz="4200" dirty="0"/>
              <a:t>A.  fundraising regulation</a:t>
            </a:r>
          </a:p>
          <a:p>
            <a:r>
              <a:rPr lang="en-GB" altLang="en-US" sz="4200" dirty="0"/>
              <a:t>B.  self-regulation &amp; the code of fundraising practice</a:t>
            </a:r>
          </a:p>
          <a:p>
            <a:r>
              <a:rPr lang="en-GB" altLang="en-US" sz="4200" dirty="0"/>
              <a:t>C  introduce the Institute in Scotland</a:t>
            </a:r>
          </a:p>
          <a:p>
            <a:r>
              <a:rPr lang="en-GB" altLang="en-US" sz="4200" dirty="0"/>
              <a:t>D  benefits of membership</a:t>
            </a: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anose="020F0502020204030204" pitchFamily="34" charset="0"/>
              </a:defRPr>
            </a:lvl1pPr>
            <a:lvl2pPr marL="785001" indent="-301923" eaLnBrk="0" hangingPunct="0">
              <a:spcBef>
                <a:spcPct val="30000"/>
              </a:spcBef>
              <a:defRPr sz="1300">
                <a:solidFill>
                  <a:schemeClr val="tx1"/>
                </a:solidFill>
                <a:latin typeface="Calibri" panose="020F0502020204030204" pitchFamily="34" charset="0"/>
              </a:defRPr>
            </a:lvl2pPr>
            <a:lvl3pPr marL="1207694" indent="-241539" eaLnBrk="0" hangingPunct="0">
              <a:spcBef>
                <a:spcPct val="30000"/>
              </a:spcBef>
              <a:defRPr sz="1300">
                <a:solidFill>
                  <a:schemeClr val="tx1"/>
                </a:solidFill>
                <a:latin typeface="Calibri" panose="020F0502020204030204" pitchFamily="34" charset="0"/>
              </a:defRPr>
            </a:lvl3pPr>
            <a:lvl4pPr marL="1690771" indent="-241539" eaLnBrk="0" hangingPunct="0">
              <a:spcBef>
                <a:spcPct val="30000"/>
              </a:spcBef>
              <a:defRPr sz="1300">
                <a:solidFill>
                  <a:schemeClr val="tx1"/>
                </a:solidFill>
                <a:latin typeface="Calibri" panose="020F0502020204030204" pitchFamily="34" charset="0"/>
              </a:defRPr>
            </a:lvl4pPr>
            <a:lvl5pPr marL="2173849" indent="-241539" eaLnBrk="0" hangingPunct="0">
              <a:spcBef>
                <a:spcPct val="30000"/>
              </a:spcBef>
              <a:defRPr sz="1300">
                <a:solidFill>
                  <a:schemeClr val="tx1"/>
                </a:solidFill>
                <a:latin typeface="Calibri" panose="020F0502020204030204" pitchFamily="34" charset="0"/>
              </a:defRPr>
            </a:lvl5pPr>
            <a:lvl6pPr marL="2656926" indent="-241539" eaLnBrk="0" fontAlgn="base" hangingPunct="0">
              <a:spcBef>
                <a:spcPct val="30000"/>
              </a:spcBef>
              <a:spcAft>
                <a:spcPct val="0"/>
              </a:spcAft>
              <a:defRPr sz="1300">
                <a:solidFill>
                  <a:schemeClr val="tx1"/>
                </a:solidFill>
                <a:latin typeface="Calibri" panose="020F0502020204030204" pitchFamily="34" charset="0"/>
              </a:defRPr>
            </a:lvl6pPr>
            <a:lvl7pPr marL="3140004" indent="-241539" eaLnBrk="0" fontAlgn="base" hangingPunct="0">
              <a:spcBef>
                <a:spcPct val="30000"/>
              </a:spcBef>
              <a:spcAft>
                <a:spcPct val="0"/>
              </a:spcAft>
              <a:defRPr sz="1300">
                <a:solidFill>
                  <a:schemeClr val="tx1"/>
                </a:solidFill>
                <a:latin typeface="Calibri" panose="020F0502020204030204" pitchFamily="34" charset="0"/>
              </a:defRPr>
            </a:lvl7pPr>
            <a:lvl8pPr marL="3623081" indent="-241539" eaLnBrk="0" fontAlgn="base" hangingPunct="0">
              <a:spcBef>
                <a:spcPct val="30000"/>
              </a:spcBef>
              <a:spcAft>
                <a:spcPct val="0"/>
              </a:spcAft>
              <a:defRPr sz="1300">
                <a:solidFill>
                  <a:schemeClr val="tx1"/>
                </a:solidFill>
                <a:latin typeface="Calibri" panose="020F0502020204030204" pitchFamily="34" charset="0"/>
              </a:defRPr>
            </a:lvl8pPr>
            <a:lvl9pPr marL="4106159" indent="-241539" eaLnBrk="0" fontAlgn="base" hangingPunct="0">
              <a:spcBef>
                <a:spcPct val="30000"/>
              </a:spcBef>
              <a:spcAft>
                <a:spcPct val="0"/>
              </a:spcAft>
              <a:defRPr sz="1300">
                <a:solidFill>
                  <a:schemeClr val="tx1"/>
                </a:solidFill>
                <a:latin typeface="Calibri" panose="020F0502020204030204" pitchFamily="34" charset="0"/>
              </a:defRPr>
            </a:lvl9pPr>
          </a:lstStyle>
          <a:p>
            <a:pPr eaLnBrk="1" hangingPunct="1">
              <a:spcBef>
                <a:spcPct val="0"/>
              </a:spcBef>
            </a:pPr>
            <a:fld id="{4A6EC8D2-9778-4891-A42A-681F0D765E35}" type="slidenum">
              <a:rPr lang="en-GB" altLang="en-US">
                <a:latin typeface="Arial" panose="020B0604020202020204" pitchFamily="34" charset="0"/>
              </a:rPr>
              <a:pPr eaLnBrk="1" hangingPunct="1">
                <a:spcBef>
                  <a:spcPct val="0"/>
                </a:spcBef>
              </a:pPr>
              <a:t>1</a:t>
            </a:fld>
            <a:endParaRPr lang="en-GB" altLang="en-US">
              <a:latin typeface="Arial" panose="020B0604020202020204" pitchFamily="34" charset="0"/>
            </a:endParaRPr>
          </a:p>
        </p:txBody>
      </p:sp>
    </p:spTree>
    <p:extLst>
      <p:ext uri="{BB962C8B-B14F-4D97-AF65-F5344CB8AC3E}">
        <p14:creationId xmlns:p14="http://schemas.microsoft.com/office/powerpoint/2010/main" val="1543225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439738" y="1252538"/>
            <a:ext cx="6008687" cy="3381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Start by setting the context:</a:t>
            </a:r>
            <a:r>
              <a:rPr lang="en-GB" altLang="en-US" baseline="0" dirty="0" smtClean="0"/>
              <a:t> </a:t>
            </a:r>
            <a:r>
              <a:rPr lang="en-GB" altLang="en-US" dirty="0" smtClean="0"/>
              <a:t>there’s a lot of</a:t>
            </a:r>
            <a:r>
              <a:rPr lang="en-GB" altLang="en-US" baseline="0" dirty="0" smtClean="0"/>
              <a:t> law and regulation..</a:t>
            </a:r>
          </a:p>
          <a:p>
            <a:endParaRPr lang="en-GB" altLang="en-US" baseline="0" dirty="0" smtClean="0"/>
          </a:p>
          <a:p>
            <a:r>
              <a:rPr lang="en-GB" altLang="en-US" baseline="0" dirty="0" smtClean="0"/>
              <a:t>The main pieces:</a:t>
            </a:r>
          </a:p>
          <a:p>
            <a:r>
              <a:rPr lang="en-GB" altLang="en-US" baseline="0" dirty="0" smtClean="0"/>
              <a:t>Charities &amp; Trustee Investment (Scotland) Act 2005 established the Scottish Charity Register and OSCR - the Charity Regulator, introduced control of fundraising &amp; a commitment to self-regulation.  Requirement to produce annual report/accounts and to make it available to ‘anyone who asks’; requirement to show that you are a Scottish charity on documents etc.</a:t>
            </a:r>
          </a:p>
          <a:p>
            <a:endParaRPr lang="en-GB" altLang="en-US" baseline="0" dirty="0" smtClean="0"/>
          </a:p>
          <a:p>
            <a:r>
              <a:rPr lang="en-GB" altLang="en-US" baseline="0" dirty="0" smtClean="0"/>
              <a:t>Public charitable collections are still regulated under the 1982 and 1976 Acts, but in 2009 the fundraising regulations were expanded</a:t>
            </a:r>
          </a:p>
          <a:p>
            <a:endParaRPr lang="en-GB" altLang="en-US" baseline="0" dirty="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anose="020F0502020204030204" pitchFamily="34" charset="0"/>
              </a:defRPr>
            </a:lvl1pPr>
            <a:lvl2pPr marL="785001" indent="-301923" eaLnBrk="0" hangingPunct="0">
              <a:spcBef>
                <a:spcPct val="30000"/>
              </a:spcBef>
              <a:defRPr sz="1300">
                <a:solidFill>
                  <a:schemeClr val="tx1"/>
                </a:solidFill>
                <a:latin typeface="Calibri" panose="020F0502020204030204" pitchFamily="34" charset="0"/>
              </a:defRPr>
            </a:lvl2pPr>
            <a:lvl3pPr marL="1207694" indent="-241539" eaLnBrk="0" hangingPunct="0">
              <a:spcBef>
                <a:spcPct val="30000"/>
              </a:spcBef>
              <a:defRPr sz="1300">
                <a:solidFill>
                  <a:schemeClr val="tx1"/>
                </a:solidFill>
                <a:latin typeface="Calibri" panose="020F0502020204030204" pitchFamily="34" charset="0"/>
              </a:defRPr>
            </a:lvl3pPr>
            <a:lvl4pPr marL="1690771" indent="-241539" eaLnBrk="0" hangingPunct="0">
              <a:spcBef>
                <a:spcPct val="30000"/>
              </a:spcBef>
              <a:defRPr sz="1300">
                <a:solidFill>
                  <a:schemeClr val="tx1"/>
                </a:solidFill>
                <a:latin typeface="Calibri" panose="020F0502020204030204" pitchFamily="34" charset="0"/>
              </a:defRPr>
            </a:lvl4pPr>
            <a:lvl5pPr marL="2173849" indent="-241539" eaLnBrk="0" hangingPunct="0">
              <a:spcBef>
                <a:spcPct val="30000"/>
              </a:spcBef>
              <a:defRPr sz="1300">
                <a:solidFill>
                  <a:schemeClr val="tx1"/>
                </a:solidFill>
                <a:latin typeface="Calibri" panose="020F0502020204030204" pitchFamily="34" charset="0"/>
              </a:defRPr>
            </a:lvl5pPr>
            <a:lvl6pPr marL="2656926" indent="-241539" eaLnBrk="0" fontAlgn="base" hangingPunct="0">
              <a:spcBef>
                <a:spcPct val="30000"/>
              </a:spcBef>
              <a:spcAft>
                <a:spcPct val="0"/>
              </a:spcAft>
              <a:defRPr sz="1300">
                <a:solidFill>
                  <a:schemeClr val="tx1"/>
                </a:solidFill>
                <a:latin typeface="Calibri" panose="020F0502020204030204" pitchFamily="34" charset="0"/>
              </a:defRPr>
            </a:lvl6pPr>
            <a:lvl7pPr marL="3140004" indent="-241539" eaLnBrk="0" fontAlgn="base" hangingPunct="0">
              <a:spcBef>
                <a:spcPct val="30000"/>
              </a:spcBef>
              <a:spcAft>
                <a:spcPct val="0"/>
              </a:spcAft>
              <a:defRPr sz="1300">
                <a:solidFill>
                  <a:schemeClr val="tx1"/>
                </a:solidFill>
                <a:latin typeface="Calibri" panose="020F0502020204030204" pitchFamily="34" charset="0"/>
              </a:defRPr>
            </a:lvl7pPr>
            <a:lvl8pPr marL="3623081" indent="-241539" eaLnBrk="0" fontAlgn="base" hangingPunct="0">
              <a:spcBef>
                <a:spcPct val="30000"/>
              </a:spcBef>
              <a:spcAft>
                <a:spcPct val="0"/>
              </a:spcAft>
              <a:defRPr sz="1300">
                <a:solidFill>
                  <a:schemeClr val="tx1"/>
                </a:solidFill>
                <a:latin typeface="Calibri" panose="020F0502020204030204" pitchFamily="34" charset="0"/>
              </a:defRPr>
            </a:lvl8pPr>
            <a:lvl9pPr marL="4106159" indent="-241539" eaLnBrk="0" fontAlgn="base" hangingPunct="0">
              <a:spcBef>
                <a:spcPct val="30000"/>
              </a:spcBef>
              <a:spcAft>
                <a:spcPct val="0"/>
              </a:spcAft>
              <a:defRPr sz="1300">
                <a:solidFill>
                  <a:schemeClr val="tx1"/>
                </a:solidFill>
                <a:latin typeface="Calibri" panose="020F0502020204030204" pitchFamily="34" charset="0"/>
              </a:defRPr>
            </a:lvl9pPr>
          </a:lstStyle>
          <a:p>
            <a:pPr eaLnBrk="1" hangingPunct="1">
              <a:spcBef>
                <a:spcPct val="0"/>
              </a:spcBef>
            </a:pPr>
            <a:fld id="{C9B08C93-72BA-4FA5-B705-862BDC089749}" type="slidenum">
              <a:rPr lang="en-GB" altLang="en-US">
                <a:latin typeface="Arial" panose="020B0604020202020204" pitchFamily="34" charset="0"/>
              </a:rPr>
              <a:pPr eaLnBrk="1" hangingPunct="1">
                <a:spcBef>
                  <a:spcPct val="0"/>
                </a:spcBef>
              </a:pPr>
              <a:t>2</a:t>
            </a:fld>
            <a:endParaRPr lang="en-GB" altLang="en-US">
              <a:latin typeface="Arial" panose="020B0604020202020204" pitchFamily="34" charset="0"/>
            </a:endParaRPr>
          </a:p>
        </p:txBody>
      </p:sp>
    </p:spTree>
    <p:extLst>
      <p:ext uri="{BB962C8B-B14F-4D97-AF65-F5344CB8AC3E}">
        <p14:creationId xmlns:p14="http://schemas.microsoft.com/office/powerpoint/2010/main" val="2586657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439738" y="1252538"/>
            <a:ext cx="6008687" cy="3381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Start by setting the context:</a:t>
            </a:r>
            <a:r>
              <a:rPr lang="en-GB" altLang="en-US" baseline="0" dirty="0" smtClean="0"/>
              <a:t> </a:t>
            </a:r>
            <a:r>
              <a:rPr lang="en-GB" altLang="en-US" dirty="0" smtClean="0"/>
              <a:t>there’s a lot of</a:t>
            </a:r>
            <a:r>
              <a:rPr lang="en-GB" altLang="en-US" baseline="0" dirty="0" smtClean="0"/>
              <a:t> law and regulation..</a:t>
            </a:r>
          </a:p>
          <a:p>
            <a:endParaRPr lang="en-GB" altLang="en-US" baseline="0" dirty="0" smtClean="0"/>
          </a:p>
          <a:p>
            <a:r>
              <a:rPr lang="en-GB" altLang="en-US" baseline="0" dirty="0" smtClean="0"/>
              <a:t>The main pieces:</a:t>
            </a:r>
          </a:p>
          <a:p>
            <a:r>
              <a:rPr lang="en-GB" altLang="en-US" baseline="0" dirty="0" smtClean="0"/>
              <a:t>Charities &amp; Trustee Investment (Scotland) Act 2005 established the Scottish Charity Register and OSCR - the Charity Regulator, introduced control of fundraising &amp; a commitment to self-regulation.  Requirement to produce annual report/accounts and to make it available to ‘anyone who asks’; requirement to show that you are a Scottish charity on documents etc.</a:t>
            </a:r>
          </a:p>
          <a:p>
            <a:endParaRPr lang="en-GB" altLang="en-US" baseline="0" dirty="0" smtClean="0"/>
          </a:p>
          <a:p>
            <a:r>
              <a:rPr lang="en-GB" altLang="en-US" baseline="0" dirty="0" smtClean="0"/>
              <a:t>Public charitable collections are still regulated under the 1982 and 1976 Acts, but in 2009 the fundraising regulations were expanded</a:t>
            </a:r>
          </a:p>
          <a:p>
            <a:endParaRPr lang="en-GB" altLang="en-US" baseline="0" dirty="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anose="020F0502020204030204" pitchFamily="34" charset="0"/>
              </a:defRPr>
            </a:lvl1pPr>
            <a:lvl2pPr marL="785001" indent="-301923" eaLnBrk="0" hangingPunct="0">
              <a:spcBef>
                <a:spcPct val="30000"/>
              </a:spcBef>
              <a:defRPr sz="1300">
                <a:solidFill>
                  <a:schemeClr val="tx1"/>
                </a:solidFill>
                <a:latin typeface="Calibri" panose="020F0502020204030204" pitchFamily="34" charset="0"/>
              </a:defRPr>
            </a:lvl2pPr>
            <a:lvl3pPr marL="1207694" indent="-241539" eaLnBrk="0" hangingPunct="0">
              <a:spcBef>
                <a:spcPct val="30000"/>
              </a:spcBef>
              <a:defRPr sz="1300">
                <a:solidFill>
                  <a:schemeClr val="tx1"/>
                </a:solidFill>
                <a:latin typeface="Calibri" panose="020F0502020204030204" pitchFamily="34" charset="0"/>
              </a:defRPr>
            </a:lvl3pPr>
            <a:lvl4pPr marL="1690771" indent="-241539" eaLnBrk="0" hangingPunct="0">
              <a:spcBef>
                <a:spcPct val="30000"/>
              </a:spcBef>
              <a:defRPr sz="1300">
                <a:solidFill>
                  <a:schemeClr val="tx1"/>
                </a:solidFill>
                <a:latin typeface="Calibri" panose="020F0502020204030204" pitchFamily="34" charset="0"/>
              </a:defRPr>
            </a:lvl4pPr>
            <a:lvl5pPr marL="2173849" indent="-241539" eaLnBrk="0" hangingPunct="0">
              <a:spcBef>
                <a:spcPct val="30000"/>
              </a:spcBef>
              <a:defRPr sz="1300">
                <a:solidFill>
                  <a:schemeClr val="tx1"/>
                </a:solidFill>
                <a:latin typeface="Calibri" panose="020F0502020204030204" pitchFamily="34" charset="0"/>
              </a:defRPr>
            </a:lvl5pPr>
            <a:lvl6pPr marL="2656926" indent="-241539" eaLnBrk="0" fontAlgn="base" hangingPunct="0">
              <a:spcBef>
                <a:spcPct val="30000"/>
              </a:spcBef>
              <a:spcAft>
                <a:spcPct val="0"/>
              </a:spcAft>
              <a:defRPr sz="1300">
                <a:solidFill>
                  <a:schemeClr val="tx1"/>
                </a:solidFill>
                <a:latin typeface="Calibri" panose="020F0502020204030204" pitchFamily="34" charset="0"/>
              </a:defRPr>
            </a:lvl6pPr>
            <a:lvl7pPr marL="3140004" indent="-241539" eaLnBrk="0" fontAlgn="base" hangingPunct="0">
              <a:spcBef>
                <a:spcPct val="30000"/>
              </a:spcBef>
              <a:spcAft>
                <a:spcPct val="0"/>
              </a:spcAft>
              <a:defRPr sz="1300">
                <a:solidFill>
                  <a:schemeClr val="tx1"/>
                </a:solidFill>
                <a:latin typeface="Calibri" panose="020F0502020204030204" pitchFamily="34" charset="0"/>
              </a:defRPr>
            </a:lvl7pPr>
            <a:lvl8pPr marL="3623081" indent="-241539" eaLnBrk="0" fontAlgn="base" hangingPunct="0">
              <a:spcBef>
                <a:spcPct val="30000"/>
              </a:spcBef>
              <a:spcAft>
                <a:spcPct val="0"/>
              </a:spcAft>
              <a:defRPr sz="1300">
                <a:solidFill>
                  <a:schemeClr val="tx1"/>
                </a:solidFill>
                <a:latin typeface="Calibri" panose="020F0502020204030204" pitchFamily="34" charset="0"/>
              </a:defRPr>
            </a:lvl8pPr>
            <a:lvl9pPr marL="4106159" indent="-241539" eaLnBrk="0" fontAlgn="base" hangingPunct="0">
              <a:spcBef>
                <a:spcPct val="30000"/>
              </a:spcBef>
              <a:spcAft>
                <a:spcPct val="0"/>
              </a:spcAft>
              <a:defRPr sz="1300">
                <a:solidFill>
                  <a:schemeClr val="tx1"/>
                </a:solidFill>
                <a:latin typeface="Calibri" panose="020F0502020204030204" pitchFamily="34" charset="0"/>
              </a:defRPr>
            </a:lvl9pPr>
          </a:lstStyle>
          <a:p>
            <a:pPr eaLnBrk="1" hangingPunct="1">
              <a:spcBef>
                <a:spcPct val="0"/>
              </a:spcBef>
            </a:pPr>
            <a:fld id="{C9B08C93-72BA-4FA5-B705-862BDC089749}" type="slidenum">
              <a:rPr lang="en-GB" altLang="en-US">
                <a:latin typeface="Arial" panose="020B0604020202020204" pitchFamily="34" charset="0"/>
              </a:rPr>
              <a:pPr eaLnBrk="1" hangingPunct="1">
                <a:spcBef>
                  <a:spcPct val="0"/>
                </a:spcBef>
              </a:pPr>
              <a:t>3</a:t>
            </a:fld>
            <a:endParaRPr lang="en-GB" altLang="en-US">
              <a:latin typeface="Arial" panose="020B0604020202020204" pitchFamily="34" charset="0"/>
            </a:endParaRPr>
          </a:p>
        </p:txBody>
      </p:sp>
    </p:spTree>
    <p:extLst>
      <p:ext uri="{BB962C8B-B14F-4D97-AF65-F5344CB8AC3E}">
        <p14:creationId xmlns:p14="http://schemas.microsoft.com/office/powerpoint/2010/main" val="1754747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Definitions of:</a:t>
            </a:r>
          </a:p>
          <a:p>
            <a:r>
              <a:rPr lang="en-GB" dirty="0" smtClean="0"/>
              <a:t>Professional Fundraiser and Professional Fundraising</a:t>
            </a:r>
            <a:r>
              <a:rPr lang="en-GB" baseline="0" dirty="0" smtClean="0"/>
              <a:t> Organisation</a:t>
            </a:r>
          </a:p>
          <a:p>
            <a:r>
              <a:rPr lang="en-GB" baseline="0" dirty="0" smtClean="0"/>
              <a:t>Commercial Participator</a:t>
            </a:r>
          </a:p>
          <a:p>
            <a:r>
              <a:rPr lang="en-GB" baseline="0" dirty="0" smtClean="0"/>
              <a:t>Benevolent Fundraiser</a:t>
            </a:r>
          </a:p>
          <a:p>
            <a:r>
              <a:rPr lang="en-GB" baseline="0" dirty="0" smtClean="0"/>
              <a:t>Requirement for:</a:t>
            </a:r>
          </a:p>
          <a:p>
            <a:r>
              <a:rPr lang="en-GB" baseline="0" dirty="0" smtClean="0"/>
              <a:t>Solicitation statements</a:t>
            </a:r>
          </a:p>
          <a:p>
            <a:r>
              <a:rPr lang="en-GB" baseline="0" dirty="0" smtClean="0"/>
              <a:t>Agreements</a:t>
            </a:r>
          </a:p>
          <a:p>
            <a:r>
              <a:rPr lang="en-GB" baseline="0" dirty="0" err="1" smtClean="0"/>
              <a:t>DEclarations</a:t>
            </a:r>
            <a:endParaRPr lang="en-GB" dirty="0"/>
          </a:p>
        </p:txBody>
      </p:sp>
      <p:sp>
        <p:nvSpPr>
          <p:cNvPr id="4" name="Slide Number Placeholder 3"/>
          <p:cNvSpPr>
            <a:spLocks noGrp="1"/>
          </p:cNvSpPr>
          <p:nvPr>
            <p:ph type="sldNum" sz="quarter" idx="10"/>
          </p:nvPr>
        </p:nvSpPr>
        <p:spPr/>
        <p:txBody>
          <a:bodyPr/>
          <a:lstStyle/>
          <a:p>
            <a:fld id="{8C8E971C-A483-4C31-8D96-6C221396D0D3}" type="slidenum">
              <a:rPr lang="en-GB" smtClean="0"/>
              <a:pPr/>
              <a:t>4</a:t>
            </a:fld>
            <a:endParaRPr lang="en-GB"/>
          </a:p>
        </p:txBody>
      </p:sp>
    </p:spTree>
    <p:extLst>
      <p:ext uri="{BB962C8B-B14F-4D97-AF65-F5344CB8AC3E}">
        <p14:creationId xmlns:p14="http://schemas.microsoft.com/office/powerpoint/2010/main" val="2898505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439738" y="1252538"/>
            <a:ext cx="6008687" cy="3381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baseline="0" dirty="0" smtClean="0"/>
              <a:t>UK-wide Regulation which also applies to charities operating in Scotland:</a:t>
            </a:r>
          </a:p>
          <a:p>
            <a:r>
              <a:rPr lang="en-GB" altLang="en-US" baseline="0" dirty="0" smtClean="0"/>
              <a:t>Data Protection Act 1998: Privacy and Electronic Communications (EC Directive) </a:t>
            </a:r>
            <a:r>
              <a:rPr lang="en-GB" altLang="en-US" baseline="0" dirty="0" err="1" smtClean="0"/>
              <a:t>Regs</a:t>
            </a:r>
            <a:r>
              <a:rPr lang="en-GB" altLang="en-US" baseline="0" dirty="0" smtClean="0"/>
              <a:t> 2003 (as amended) ; Consumer Protection (Distance Selling) Regulations 2000; Finance Act 2000; Finance Act 2010; Income Tax Act 2007; The Charitable Deductions (Approved Scheme) Regulations 1986</a:t>
            </a:r>
          </a:p>
          <a:p>
            <a:r>
              <a:rPr lang="en-GB" altLang="en-US" baseline="0" dirty="0" smtClean="0"/>
              <a:t>Health &amp; Safety at Work Act 1974; Health &amp; Safety (First Aid) regulations 1991; Licensing Act 2003</a:t>
            </a:r>
          </a:p>
          <a:p>
            <a:r>
              <a:rPr lang="en-GB" altLang="en-US" baseline="0" dirty="0" smtClean="0"/>
              <a:t>Gambling Act 2005; Food Safety Act 1990; Food Safety (General Food Hygiene) Regulations 1995; The Package Travel, Package Holidays and Package Tours Regulations 1992; The Civil Aviation Air Travel Organisers’ Licensing Regulations 1995</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anose="020F0502020204030204" pitchFamily="34" charset="0"/>
              </a:defRPr>
            </a:lvl1pPr>
            <a:lvl2pPr marL="785001" indent="-301923" eaLnBrk="0" hangingPunct="0">
              <a:spcBef>
                <a:spcPct val="30000"/>
              </a:spcBef>
              <a:defRPr sz="1300">
                <a:solidFill>
                  <a:schemeClr val="tx1"/>
                </a:solidFill>
                <a:latin typeface="Calibri" panose="020F0502020204030204" pitchFamily="34" charset="0"/>
              </a:defRPr>
            </a:lvl2pPr>
            <a:lvl3pPr marL="1207694" indent="-241539" eaLnBrk="0" hangingPunct="0">
              <a:spcBef>
                <a:spcPct val="30000"/>
              </a:spcBef>
              <a:defRPr sz="1300">
                <a:solidFill>
                  <a:schemeClr val="tx1"/>
                </a:solidFill>
                <a:latin typeface="Calibri" panose="020F0502020204030204" pitchFamily="34" charset="0"/>
              </a:defRPr>
            </a:lvl3pPr>
            <a:lvl4pPr marL="1690771" indent="-241539" eaLnBrk="0" hangingPunct="0">
              <a:spcBef>
                <a:spcPct val="30000"/>
              </a:spcBef>
              <a:defRPr sz="1300">
                <a:solidFill>
                  <a:schemeClr val="tx1"/>
                </a:solidFill>
                <a:latin typeface="Calibri" panose="020F0502020204030204" pitchFamily="34" charset="0"/>
              </a:defRPr>
            </a:lvl4pPr>
            <a:lvl5pPr marL="2173849" indent="-241539" eaLnBrk="0" hangingPunct="0">
              <a:spcBef>
                <a:spcPct val="30000"/>
              </a:spcBef>
              <a:defRPr sz="1300">
                <a:solidFill>
                  <a:schemeClr val="tx1"/>
                </a:solidFill>
                <a:latin typeface="Calibri" panose="020F0502020204030204" pitchFamily="34" charset="0"/>
              </a:defRPr>
            </a:lvl5pPr>
            <a:lvl6pPr marL="2656926" indent="-241539" eaLnBrk="0" fontAlgn="base" hangingPunct="0">
              <a:spcBef>
                <a:spcPct val="30000"/>
              </a:spcBef>
              <a:spcAft>
                <a:spcPct val="0"/>
              </a:spcAft>
              <a:defRPr sz="1300">
                <a:solidFill>
                  <a:schemeClr val="tx1"/>
                </a:solidFill>
                <a:latin typeface="Calibri" panose="020F0502020204030204" pitchFamily="34" charset="0"/>
              </a:defRPr>
            </a:lvl6pPr>
            <a:lvl7pPr marL="3140004" indent="-241539" eaLnBrk="0" fontAlgn="base" hangingPunct="0">
              <a:spcBef>
                <a:spcPct val="30000"/>
              </a:spcBef>
              <a:spcAft>
                <a:spcPct val="0"/>
              </a:spcAft>
              <a:defRPr sz="1300">
                <a:solidFill>
                  <a:schemeClr val="tx1"/>
                </a:solidFill>
                <a:latin typeface="Calibri" panose="020F0502020204030204" pitchFamily="34" charset="0"/>
              </a:defRPr>
            </a:lvl7pPr>
            <a:lvl8pPr marL="3623081" indent="-241539" eaLnBrk="0" fontAlgn="base" hangingPunct="0">
              <a:spcBef>
                <a:spcPct val="30000"/>
              </a:spcBef>
              <a:spcAft>
                <a:spcPct val="0"/>
              </a:spcAft>
              <a:defRPr sz="1300">
                <a:solidFill>
                  <a:schemeClr val="tx1"/>
                </a:solidFill>
                <a:latin typeface="Calibri" panose="020F0502020204030204" pitchFamily="34" charset="0"/>
              </a:defRPr>
            </a:lvl8pPr>
            <a:lvl9pPr marL="4106159" indent="-241539" eaLnBrk="0" fontAlgn="base" hangingPunct="0">
              <a:spcBef>
                <a:spcPct val="30000"/>
              </a:spcBef>
              <a:spcAft>
                <a:spcPct val="0"/>
              </a:spcAft>
              <a:defRPr sz="1300">
                <a:solidFill>
                  <a:schemeClr val="tx1"/>
                </a:solidFill>
                <a:latin typeface="Calibri" panose="020F0502020204030204" pitchFamily="34" charset="0"/>
              </a:defRPr>
            </a:lvl9pPr>
          </a:lstStyle>
          <a:p>
            <a:pPr eaLnBrk="1" hangingPunct="1">
              <a:spcBef>
                <a:spcPct val="0"/>
              </a:spcBef>
            </a:pPr>
            <a:fld id="{C9B08C93-72BA-4FA5-B705-862BDC089749}" type="slidenum">
              <a:rPr lang="en-GB" altLang="en-US">
                <a:latin typeface="Arial" panose="020B0604020202020204" pitchFamily="34" charset="0"/>
              </a:rPr>
              <a:pPr eaLnBrk="1" hangingPunct="1">
                <a:spcBef>
                  <a:spcPct val="0"/>
                </a:spcBef>
              </a:pPr>
              <a:t>5</a:t>
            </a:fld>
            <a:endParaRPr lang="en-GB" altLang="en-US">
              <a:latin typeface="Arial" panose="020B0604020202020204" pitchFamily="34" charset="0"/>
            </a:endParaRPr>
          </a:p>
        </p:txBody>
      </p:sp>
    </p:spTree>
    <p:extLst>
      <p:ext uri="{BB962C8B-B14F-4D97-AF65-F5344CB8AC3E}">
        <p14:creationId xmlns:p14="http://schemas.microsoft.com/office/powerpoint/2010/main" val="2586657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439738" y="1252538"/>
            <a:ext cx="6008687" cy="3381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Start by setting the context:</a:t>
            </a:r>
            <a:r>
              <a:rPr lang="en-GB" altLang="en-US" baseline="0" dirty="0" smtClean="0"/>
              <a:t> </a:t>
            </a:r>
            <a:r>
              <a:rPr lang="en-GB" altLang="en-US" dirty="0" smtClean="0"/>
              <a:t>there’s a lot of</a:t>
            </a:r>
            <a:r>
              <a:rPr lang="en-GB" altLang="en-US" baseline="0" dirty="0" smtClean="0"/>
              <a:t> law and regulation..</a:t>
            </a:r>
          </a:p>
          <a:p>
            <a:endParaRPr lang="en-GB" altLang="en-US" baseline="0" dirty="0" smtClean="0"/>
          </a:p>
          <a:p>
            <a:r>
              <a:rPr lang="en-GB" altLang="en-US" baseline="0" dirty="0" smtClean="0"/>
              <a:t>The main pieces:</a:t>
            </a:r>
          </a:p>
          <a:p>
            <a:r>
              <a:rPr lang="en-GB" altLang="en-US" baseline="0" dirty="0" smtClean="0"/>
              <a:t>Charities &amp; Trustee Investment (Scotland) Act 2005 established the Scottish Charity Register and OSCR - the Charity Regulator, introduced control of fundraising &amp; a commitment to self-regulation.  Requirement to produce annual report/accounts and to make it available to ‘anyone who asks’; requirement to show that you are a Scottish charity on documents etc.</a:t>
            </a:r>
          </a:p>
          <a:p>
            <a:endParaRPr lang="en-GB" altLang="en-US" baseline="0" dirty="0" smtClean="0"/>
          </a:p>
          <a:p>
            <a:r>
              <a:rPr lang="en-GB" altLang="en-US" baseline="0" dirty="0" smtClean="0"/>
              <a:t>Public charitable collections are still regulated under the 1982 and 1976 Acts, but in 2009 the fundraising regulations were expanded</a:t>
            </a:r>
          </a:p>
          <a:p>
            <a:endParaRPr lang="en-GB" altLang="en-US" baseline="0" dirty="0"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anose="020F0502020204030204" pitchFamily="34" charset="0"/>
              </a:defRPr>
            </a:lvl1pPr>
            <a:lvl2pPr marL="785001" indent="-301923" eaLnBrk="0" hangingPunct="0">
              <a:spcBef>
                <a:spcPct val="30000"/>
              </a:spcBef>
              <a:defRPr sz="1300">
                <a:solidFill>
                  <a:schemeClr val="tx1"/>
                </a:solidFill>
                <a:latin typeface="Calibri" panose="020F0502020204030204" pitchFamily="34" charset="0"/>
              </a:defRPr>
            </a:lvl2pPr>
            <a:lvl3pPr marL="1207694" indent="-241539" eaLnBrk="0" hangingPunct="0">
              <a:spcBef>
                <a:spcPct val="30000"/>
              </a:spcBef>
              <a:defRPr sz="1300">
                <a:solidFill>
                  <a:schemeClr val="tx1"/>
                </a:solidFill>
                <a:latin typeface="Calibri" panose="020F0502020204030204" pitchFamily="34" charset="0"/>
              </a:defRPr>
            </a:lvl3pPr>
            <a:lvl4pPr marL="1690771" indent="-241539" eaLnBrk="0" hangingPunct="0">
              <a:spcBef>
                <a:spcPct val="30000"/>
              </a:spcBef>
              <a:defRPr sz="1300">
                <a:solidFill>
                  <a:schemeClr val="tx1"/>
                </a:solidFill>
                <a:latin typeface="Calibri" panose="020F0502020204030204" pitchFamily="34" charset="0"/>
              </a:defRPr>
            </a:lvl4pPr>
            <a:lvl5pPr marL="2173849" indent="-241539" eaLnBrk="0" hangingPunct="0">
              <a:spcBef>
                <a:spcPct val="30000"/>
              </a:spcBef>
              <a:defRPr sz="1300">
                <a:solidFill>
                  <a:schemeClr val="tx1"/>
                </a:solidFill>
                <a:latin typeface="Calibri" panose="020F0502020204030204" pitchFamily="34" charset="0"/>
              </a:defRPr>
            </a:lvl5pPr>
            <a:lvl6pPr marL="2656926" indent="-241539" eaLnBrk="0" fontAlgn="base" hangingPunct="0">
              <a:spcBef>
                <a:spcPct val="30000"/>
              </a:spcBef>
              <a:spcAft>
                <a:spcPct val="0"/>
              </a:spcAft>
              <a:defRPr sz="1300">
                <a:solidFill>
                  <a:schemeClr val="tx1"/>
                </a:solidFill>
                <a:latin typeface="Calibri" panose="020F0502020204030204" pitchFamily="34" charset="0"/>
              </a:defRPr>
            </a:lvl6pPr>
            <a:lvl7pPr marL="3140004" indent="-241539" eaLnBrk="0" fontAlgn="base" hangingPunct="0">
              <a:spcBef>
                <a:spcPct val="30000"/>
              </a:spcBef>
              <a:spcAft>
                <a:spcPct val="0"/>
              </a:spcAft>
              <a:defRPr sz="1300">
                <a:solidFill>
                  <a:schemeClr val="tx1"/>
                </a:solidFill>
                <a:latin typeface="Calibri" panose="020F0502020204030204" pitchFamily="34" charset="0"/>
              </a:defRPr>
            </a:lvl7pPr>
            <a:lvl8pPr marL="3623081" indent="-241539" eaLnBrk="0" fontAlgn="base" hangingPunct="0">
              <a:spcBef>
                <a:spcPct val="30000"/>
              </a:spcBef>
              <a:spcAft>
                <a:spcPct val="0"/>
              </a:spcAft>
              <a:defRPr sz="1300">
                <a:solidFill>
                  <a:schemeClr val="tx1"/>
                </a:solidFill>
                <a:latin typeface="Calibri" panose="020F0502020204030204" pitchFamily="34" charset="0"/>
              </a:defRPr>
            </a:lvl8pPr>
            <a:lvl9pPr marL="4106159" indent="-241539" eaLnBrk="0" fontAlgn="base" hangingPunct="0">
              <a:spcBef>
                <a:spcPct val="30000"/>
              </a:spcBef>
              <a:spcAft>
                <a:spcPct val="0"/>
              </a:spcAft>
              <a:defRPr sz="1300">
                <a:solidFill>
                  <a:schemeClr val="tx1"/>
                </a:solidFill>
                <a:latin typeface="Calibri" panose="020F0502020204030204" pitchFamily="34" charset="0"/>
              </a:defRPr>
            </a:lvl9pPr>
          </a:lstStyle>
          <a:p>
            <a:pPr eaLnBrk="1" hangingPunct="1">
              <a:spcBef>
                <a:spcPct val="0"/>
              </a:spcBef>
            </a:pPr>
            <a:fld id="{C9B08C93-72BA-4FA5-B705-862BDC089749}" type="slidenum">
              <a:rPr lang="en-GB" altLang="en-US">
                <a:latin typeface="Arial" panose="020B0604020202020204" pitchFamily="34" charset="0"/>
              </a:rPr>
              <a:pPr eaLnBrk="1" hangingPunct="1">
                <a:spcBef>
                  <a:spcPct val="0"/>
                </a:spcBef>
              </a:pPr>
              <a:t>6</a:t>
            </a:fld>
            <a:endParaRPr lang="en-GB" altLang="en-US">
              <a:latin typeface="Arial" panose="020B0604020202020204" pitchFamily="34" charset="0"/>
            </a:endParaRPr>
          </a:p>
        </p:txBody>
      </p:sp>
    </p:spTree>
    <p:extLst>
      <p:ext uri="{BB962C8B-B14F-4D97-AF65-F5344CB8AC3E}">
        <p14:creationId xmlns:p14="http://schemas.microsoft.com/office/powerpoint/2010/main" val="407154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xfrm>
            <a:off x="439738" y="1252538"/>
            <a:ext cx="6008687" cy="3381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b="1" dirty="0" smtClean="0"/>
              <a:t>1st defence against bad practice:</a:t>
            </a:r>
          </a:p>
          <a:p>
            <a:pPr eaLnBrk="1" hangingPunct="1">
              <a:spcBef>
                <a:spcPct val="0"/>
              </a:spcBef>
            </a:pPr>
            <a:endParaRPr lang="en-GB" altLang="en-US" dirty="0" smtClean="0"/>
          </a:p>
          <a:p>
            <a:pPr eaLnBrk="1" hangingPunct="1">
              <a:spcBef>
                <a:spcPct val="0"/>
              </a:spcBef>
            </a:pPr>
            <a:r>
              <a:rPr lang="en-GB" altLang="en-US" dirty="0" smtClean="0"/>
              <a:t>Institute is professional membership organisation that writes and updates the Code of Practice in consultation with key regulators and experts including OSCR, Scottish Government, Information Commissioner, and Legal Counsel. All members bound by it.</a:t>
            </a:r>
          </a:p>
          <a:p>
            <a:pPr eaLnBrk="1" hangingPunct="1">
              <a:spcBef>
                <a:spcPct val="0"/>
              </a:spcBef>
            </a:pPr>
            <a:endParaRPr lang="en-GB" altLang="en-US" dirty="0" smtClean="0"/>
          </a:p>
          <a:p>
            <a:pPr eaLnBrk="1" hangingPunct="1">
              <a:spcBef>
                <a:spcPct val="0"/>
              </a:spcBef>
            </a:pPr>
            <a:r>
              <a:rPr lang="en-GB" altLang="en-US" dirty="0" smtClean="0"/>
              <a:t>FRSB allows charities to sign up to use its</a:t>
            </a:r>
            <a:r>
              <a:rPr lang="en-GB" altLang="en-US" baseline="0" dirty="0" smtClean="0"/>
              <a:t> </a:t>
            </a:r>
            <a:r>
              <a:rPr lang="en-GB" altLang="en-US" dirty="0" smtClean="0"/>
              <a:t>logo and commit to a standard complaints process. Complaints from the general public can eventually be adjudicated on by the FRSB, against the Code. FRSB has a </a:t>
            </a:r>
            <a:r>
              <a:rPr lang="en-GB" altLang="en-US" dirty="0" err="1" smtClean="0"/>
              <a:t>MoU</a:t>
            </a:r>
            <a:r>
              <a:rPr lang="en-GB" altLang="en-US" dirty="0" smtClean="0"/>
              <a:t> with both the</a:t>
            </a:r>
            <a:r>
              <a:rPr lang="en-GB" altLang="en-US" baseline="0" dirty="0" smtClean="0"/>
              <a:t> Charity Commission and OSCR to adjudicate on complaints by the general public on fundraising.</a:t>
            </a:r>
            <a:endParaRPr lang="en-GB" altLang="en-US" dirty="0" smtClean="0"/>
          </a:p>
          <a:p>
            <a:pPr eaLnBrk="1" hangingPunct="1">
              <a:spcBef>
                <a:spcPct val="0"/>
              </a:spcBef>
            </a:pPr>
            <a:endParaRPr lang="en-GB" altLang="en-US" dirty="0" smtClean="0"/>
          </a:p>
          <a:p>
            <a:pPr eaLnBrk="1" hangingPunct="1">
              <a:spcBef>
                <a:spcPct val="0"/>
              </a:spcBef>
            </a:pPr>
            <a:r>
              <a:rPr lang="en-GB" altLang="en-US" dirty="0" smtClean="0"/>
              <a:t>PFRA- works with face to face agencies to ensure compliance with Code through mystery shopping and monitoring and books spaces and times on their behalf to manage time and congestion.</a:t>
            </a:r>
          </a:p>
          <a:p>
            <a:pPr eaLnBrk="1" hangingPunct="1">
              <a:spcBef>
                <a:spcPct val="0"/>
              </a:spcBef>
            </a:pPr>
            <a:endParaRPr lang="en-GB" altLang="en-US" dirty="0"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anose="020F0502020204030204" pitchFamily="34" charset="0"/>
              </a:defRPr>
            </a:lvl1pPr>
            <a:lvl2pPr marL="785001" indent="-301923" eaLnBrk="0" hangingPunct="0">
              <a:spcBef>
                <a:spcPct val="30000"/>
              </a:spcBef>
              <a:defRPr sz="1300">
                <a:solidFill>
                  <a:schemeClr val="tx1"/>
                </a:solidFill>
                <a:latin typeface="Calibri" panose="020F0502020204030204" pitchFamily="34" charset="0"/>
              </a:defRPr>
            </a:lvl2pPr>
            <a:lvl3pPr marL="1207694" indent="-241539" eaLnBrk="0" hangingPunct="0">
              <a:spcBef>
                <a:spcPct val="30000"/>
              </a:spcBef>
              <a:defRPr sz="1300">
                <a:solidFill>
                  <a:schemeClr val="tx1"/>
                </a:solidFill>
                <a:latin typeface="Calibri" panose="020F0502020204030204" pitchFamily="34" charset="0"/>
              </a:defRPr>
            </a:lvl3pPr>
            <a:lvl4pPr marL="1690771" indent="-241539" eaLnBrk="0" hangingPunct="0">
              <a:spcBef>
                <a:spcPct val="30000"/>
              </a:spcBef>
              <a:defRPr sz="1300">
                <a:solidFill>
                  <a:schemeClr val="tx1"/>
                </a:solidFill>
                <a:latin typeface="Calibri" panose="020F0502020204030204" pitchFamily="34" charset="0"/>
              </a:defRPr>
            </a:lvl4pPr>
            <a:lvl5pPr marL="2173849" indent="-241539" eaLnBrk="0" hangingPunct="0">
              <a:spcBef>
                <a:spcPct val="30000"/>
              </a:spcBef>
              <a:defRPr sz="1300">
                <a:solidFill>
                  <a:schemeClr val="tx1"/>
                </a:solidFill>
                <a:latin typeface="Calibri" panose="020F0502020204030204" pitchFamily="34" charset="0"/>
              </a:defRPr>
            </a:lvl5pPr>
            <a:lvl6pPr marL="2656926" indent="-241539" eaLnBrk="0" fontAlgn="base" hangingPunct="0">
              <a:spcBef>
                <a:spcPct val="30000"/>
              </a:spcBef>
              <a:spcAft>
                <a:spcPct val="0"/>
              </a:spcAft>
              <a:defRPr sz="1300">
                <a:solidFill>
                  <a:schemeClr val="tx1"/>
                </a:solidFill>
                <a:latin typeface="Calibri" panose="020F0502020204030204" pitchFamily="34" charset="0"/>
              </a:defRPr>
            </a:lvl6pPr>
            <a:lvl7pPr marL="3140004" indent="-241539" eaLnBrk="0" fontAlgn="base" hangingPunct="0">
              <a:spcBef>
                <a:spcPct val="30000"/>
              </a:spcBef>
              <a:spcAft>
                <a:spcPct val="0"/>
              </a:spcAft>
              <a:defRPr sz="1300">
                <a:solidFill>
                  <a:schemeClr val="tx1"/>
                </a:solidFill>
                <a:latin typeface="Calibri" panose="020F0502020204030204" pitchFamily="34" charset="0"/>
              </a:defRPr>
            </a:lvl7pPr>
            <a:lvl8pPr marL="3623081" indent="-241539" eaLnBrk="0" fontAlgn="base" hangingPunct="0">
              <a:spcBef>
                <a:spcPct val="30000"/>
              </a:spcBef>
              <a:spcAft>
                <a:spcPct val="0"/>
              </a:spcAft>
              <a:defRPr sz="1300">
                <a:solidFill>
                  <a:schemeClr val="tx1"/>
                </a:solidFill>
                <a:latin typeface="Calibri" panose="020F0502020204030204" pitchFamily="34" charset="0"/>
              </a:defRPr>
            </a:lvl8pPr>
            <a:lvl9pPr marL="4106159" indent="-241539" eaLnBrk="0" fontAlgn="base" hangingPunct="0">
              <a:spcBef>
                <a:spcPct val="30000"/>
              </a:spcBef>
              <a:spcAft>
                <a:spcPct val="0"/>
              </a:spcAft>
              <a:defRPr sz="1300">
                <a:solidFill>
                  <a:schemeClr val="tx1"/>
                </a:solidFill>
                <a:latin typeface="Calibri" panose="020F0502020204030204" pitchFamily="34" charset="0"/>
              </a:defRPr>
            </a:lvl9pPr>
          </a:lstStyle>
          <a:p>
            <a:pPr eaLnBrk="1" hangingPunct="1">
              <a:spcBef>
                <a:spcPct val="0"/>
              </a:spcBef>
            </a:pPr>
            <a:fld id="{85889EBB-1B63-4EB3-9EF0-E2952B19CA57}" type="slidenum">
              <a:rPr lang="en-GB" altLang="en-US">
                <a:latin typeface="Arial" panose="020B0604020202020204" pitchFamily="34" charset="0"/>
              </a:rPr>
              <a:pPr eaLnBrk="1" hangingPunct="1">
                <a:spcBef>
                  <a:spcPct val="0"/>
                </a:spcBef>
              </a:pPr>
              <a:t>7</a:t>
            </a:fld>
            <a:endParaRPr lang="en-GB" altLang="en-US">
              <a:latin typeface="Arial" panose="020B0604020202020204" pitchFamily="34" charset="0"/>
            </a:endParaRPr>
          </a:p>
        </p:txBody>
      </p:sp>
    </p:spTree>
    <p:extLst>
      <p:ext uri="{BB962C8B-B14F-4D97-AF65-F5344CB8AC3E}">
        <p14:creationId xmlns:p14="http://schemas.microsoft.com/office/powerpoint/2010/main" val="1668939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a:t>
            </a:r>
            <a:endParaRPr lang="en-GB" dirty="0"/>
          </a:p>
        </p:txBody>
      </p:sp>
      <p:sp>
        <p:nvSpPr>
          <p:cNvPr id="4" name="Slide Number Placeholder 3"/>
          <p:cNvSpPr>
            <a:spLocks noGrp="1"/>
          </p:cNvSpPr>
          <p:nvPr>
            <p:ph type="sldNum" sz="quarter" idx="10"/>
          </p:nvPr>
        </p:nvSpPr>
        <p:spPr/>
        <p:txBody>
          <a:bodyPr/>
          <a:lstStyle/>
          <a:p>
            <a:fld id="{8C8E971C-A483-4C31-8D96-6C221396D0D3}" type="slidenum">
              <a:rPr lang="en-GB" smtClean="0"/>
              <a:pPr/>
              <a:t>8</a:t>
            </a:fld>
            <a:endParaRPr lang="en-GB"/>
          </a:p>
        </p:txBody>
      </p:sp>
    </p:spTree>
    <p:extLst>
      <p:ext uri="{BB962C8B-B14F-4D97-AF65-F5344CB8AC3E}">
        <p14:creationId xmlns:p14="http://schemas.microsoft.com/office/powerpoint/2010/main" val="3205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B708F99-7F9B-43C6-B225-F5D565FEBC72}"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642143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xfrm>
            <a:off x="439738" y="1252538"/>
            <a:ext cx="6008687" cy="3381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Introduce the Institute as it is for you- just a few areas highlighted but add as you see fit</a:t>
            </a:r>
          </a:p>
          <a:p>
            <a:r>
              <a:rPr lang="en-GB" altLang="en-US" dirty="0" smtClean="0"/>
              <a:t>Remember to mention the Scottish conference</a:t>
            </a:r>
            <a:r>
              <a:rPr lang="en-GB" altLang="en-US" baseline="0" dirty="0" smtClean="0"/>
              <a:t> and the unique opportunity it offers to learn, network (and socialise) with world-class speakers in a comfortable, friendly environment.  Opportunities for Bursaries, and opportunities to volunteer are </a:t>
            </a:r>
            <a:r>
              <a:rPr lang="en-GB" altLang="en-US" baseline="0" dirty="0" err="1" smtClean="0"/>
              <a:t>advertisied</a:t>
            </a:r>
            <a:r>
              <a:rPr lang="en-GB" altLang="en-US" baseline="0" dirty="0" smtClean="0"/>
              <a:t> each year.  The Annual Awards celebrate the very best in fundraising – by </a:t>
            </a:r>
            <a:r>
              <a:rPr lang="en-GB" altLang="en-US" baseline="0" dirty="0" err="1" smtClean="0"/>
              <a:t>boht</a:t>
            </a:r>
            <a:r>
              <a:rPr lang="en-GB" altLang="en-US" baseline="0" dirty="0" smtClean="0"/>
              <a:t> paid staff and volunteers - each year.</a:t>
            </a:r>
            <a:endParaRPr lang="en-GB" altLang="en-US" dirty="0" smtClean="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anose="020F0502020204030204" pitchFamily="34" charset="0"/>
              </a:defRPr>
            </a:lvl1pPr>
            <a:lvl2pPr marL="785001" indent="-301923" eaLnBrk="0" hangingPunct="0">
              <a:spcBef>
                <a:spcPct val="30000"/>
              </a:spcBef>
              <a:defRPr sz="1300">
                <a:solidFill>
                  <a:schemeClr val="tx1"/>
                </a:solidFill>
                <a:latin typeface="Calibri" panose="020F0502020204030204" pitchFamily="34" charset="0"/>
              </a:defRPr>
            </a:lvl2pPr>
            <a:lvl3pPr marL="1207694" indent="-241539" eaLnBrk="0" hangingPunct="0">
              <a:spcBef>
                <a:spcPct val="30000"/>
              </a:spcBef>
              <a:defRPr sz="1300">
                <a:solidFill>
                  <a:schemeClr val="tx1"/>
                </a:solidFill>
                <a:latin typeface="Calibri" panose="020F0502020204030204" pitchFamily="34" charset="0"/>
              </a:defRPr>
            </a:lvl3pPr>
            <a:lvl4pPr marL="1690771" indent="-241539" eaLnBrk="0" hangingPunct="0">
              <a:spcBef>
                <a:spcPct val="30000"/>
              </a:spcBef>
              <a:defRPr sz="1300">
                <a:solidFill>
                  <a:schemeClr val="tx1"/>
                </a:solidFill>
                <a:latin typeface="Calibri" panose="020F0502020204030204" pitchFamily="34" charset="0"/>
              </a:defRPr>
            </a:lvl4pPr>
            <a:lvl5pPr marL="2173849" indent="-241539" eaLnBrk="0" hangingPunct="0">
              <a:spcBef>
                <a:spcPct val="30000"/>
              </a:spcBef>
              <a:defRPr sz="1300">
                <a:solidFill>
                  <a:schemeClr val="tx1"/>
                </a:solidFill>
                <a:latin typeface="Calibri" panose="020F0502020204030204" pitchFamily="34" charset="0"/>
              </a:defRPr>
            </a:lvl5pPr>
            <a:lvl6pPr marL="2656926" indent="-241539" eaLnBrk="0" fontAlgn="base" hangingPunct="0">
              <a:spcBef>
                <a:spcPct val="30000"/>
              </a:spcBef>
              <a:spcAft>
                <a:spcPct val="0"/>
              </a:spcAft>
              <a:defRPr sz="1300">
                <a:solidFill>
                  <a:schemeClr val="tx1"/>
                </a:solidFill>
                <a:latin typeface="Calibri" panose="020F0502020204030204" pitchFamily="34" charset="0"/>
              </a:defRPr>
            </a:lvl6pPr>
            <a:lvl7pPr marL="3140004" indent="-241539" eaLnBrk="0" fontAlgn="base" hangingPunct="0">
              <a:spcBef>
                <a:spcPct val="30000"/>
              </a:spcBef>
              <a:spcAft>
                <a:spcPct val="0"/>
              </a:spcAft>
              <a:defRPr sz="1300">
                <a:solidFill>
                  <a:schemeClr val="tx1"/>
                </a:solidFill>
                <a:latin typeface="Calibri" panose="020F0502020204030204" pitchFamily="34" charset="0"/>
              </a:defRPr>
            </a:lvl7pPr>
            <a:lvl8pPr marL="3623081" indent="-241539" eaLnBrk="0" fontAlgn="base" hangingPunct="0">
              <a:spcBef>
                <a:spcPct val="30000"/>
              </a:spcBef>
              <a:spcAft>
                <a:spcPct val="0"/>
              </a:spcAft>
              <a:defRPr sz="1300">
                <a:solidFill>
                  <a:schemeClr val="tx1"/>
                </a:solidFill>
                <a:latin typeface="Calibri" panose="020F0502020204030204" pitchFamily="34" charset="0"/>
              </a:defRPr>
            </a:lvl8pPr>
            <a:lvl9pPr marL="4106159" indent="-241539" eaLnBrk="0" fontAlgn="base" hangingPunct="0">
              <a:spcBef>
                <a:spcPct val="30000"/>
              </a:spcBef>
              <a:spcAft>
                <a:spcPct val="0"/>
              </a:spcAft>
              <a:defRPr sz="1300">
                <a:solidFill>
                  <a:schemeClr val="tx1"/>
                </a:solidFill>
                <a:latin typeface="Calibri" panose="020F0502020204030204" pitchFamily="34" charset="0"/>
              </a:defRPr>
            </a:lvl9pPr>
          </a:lstStyle>
          <a:p>
            <a:pPr eaLnBrk="1" hangingPunct="1">
              <a:spcBef>
                <a:spcPct val="0"/>
              </a:spcBef>
            </a:pPr>
            <a:fld id="{648D7403-0250-46F0-BBB9-A90FB1F96466}" type="slidenum">
              <a:rPr lang="en-GB" altLang="en-US">
                <a:latin typeface="Arial" panose="020B0604020202020204" pitchFamily="34" charset="0"/>
              </a:rPr>
              <a:pPr eaLnBrk="1" hangingPunct="1">
                <a:spcBef>
                  <a:spcPct val="0"/>
                </a:spcBef>
              </a:pPr>
              <a:t>16</a:t>
            </a:fld>
            <a:endParaRPr lang="en-GB" altLang="en-US">
              <a:latin typeface="Arial" panose="020B0604020202020204" pitchFamily="34" charset="0"/>
            </a:endParaRPr>
          </a:p>
        </p:txBody>
      </p:sp>
    </p:spTree>
    <p:extLst>
      <p:ext uri="{BB962C8B-B14F-4D97-AF65-F5344CB8AC3E}">
        <p14:creationId xmlns:p14="http://schemas.microsoft.com/office/powerpoint/2010/main" val="2310155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439738" y="1252538"/>
            <a:ext cx="6008687" cy="33813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300">
                <a:solidFill>
                  <a:schemeClr val="tx1"/>
                </a:solidFill>
                <a:latin typeface="Calibri" panose="020F0502020204030204" pitchFamily="34" charset="0"/>
              </a:defRPr>
            </a:lvl1pPr>
            <a:lvl2pPr marL="785001" indent="-301923" eaLnBrk="0" hangingPunct="0">
              <a:spcBef>
                <a:spcPct val="30000"/>
              </a:spcBef>
              <a:defRPr sz="1300">
                <a:solidFill>
                  <a:schemeClr val="tx1"/>
                </a:solidFill>
                <a:latin typeface="Calibri" panose="020F0502020204030204" pitchFamily="34" charset="0"/>
              </a:defRPr>
            </a:lvl2pPr>
            <a:lvl3pPr marL="1207694" indent="-241539" eaLnBrk="0" hangingPunct="0">
              <a:spcBef>
                <a:spcPct val="30000"/>
              </a:spcBef>
              <a:defRPr sz="1300">
                <a:solidFill>
                  <a:schemeClr val="tx1"/>
                </a:solidFill>
                <a:latin typeface="Calibri" panose="020F0502020204030204" pitchFamily="34" charset="0"/>
              </a:defRPr>
            </a:lvl3pPr>
            <a:lvl4pPr marL="1690771" indent="-241539" eaLnBrk="0" hangingPunct="0">
              <a:spcBef>
                <a:spcPct val="30000"/>
              </a:spcBef>
              <a:defRPr sz="1300">
                <a:solidFill>
                  <a:schemeClr val="tx1"/>
                </a:solidFill>
                <a:latin typeface="Calibri" panose="020F0502020204030204" pitchFamily="34" charset="0"/>
              </a:defRPr>
            </a:lvl4pPr>
            <a:lvl5pPr marL="2173849" indent="-241539" eaLnBrk="0" hangingPunct="0">
              <a:spcBef>
                <a:spcPct val="30000"/>
              </a:spcBef>
              <a:defRPr sz="1300">
                <a:solidFill>
                  <a:schemeClr val="tx1"/>
                </a:solidFill>
                <a:latin typeface="Calibri" panose="020F0502020204030204" pitchFamily="34" charset="0"/>
              </a:defRPr>
            </a:lvl5pPr>
            <a:lvl6pPr marL="2656926" indent="-241539" eaLnBrk="0" fontAlgn="base" hangingPunct="0">
              <a:spcBef>
                <a:spcPct val="30000"/>
              </a:spcBef>
              <a:spcAft>
                <a:spcPct val="0"/>
              </a:spcAft>
              <a:defRPr sz="1300">
                <a:solidFill>
                  <a:schemeClr val="tx1"/>
                </a:solidFill>
                <a:latin typeface="Calibri" panose="020F0502020204030204" pitchFamily="34" charset="0"/>
              </a:defRPr>
            </a:lvl6pPr>
            <a:lvl7pPr marL="3140004" indent="-241539" eaLnBrk="0" fontAlgn="base" hangingPunct="0">
              <a:spcBef>
                <a:spcPct val="30000"/>
              </a:spcBef>
              <a:spcAft>
                <a:spcPct val="0"/>
              </a:spcAft>
              <a:defRPr sz="1300">
                <a:solidFill>
                  <a:schemeClr val="tx1"/>
                </a:solidFill>
                <a:latin typeface="Calibri" panose="020F0502020204030204" pitchFamily="34" charset="0"/>
              </a:defRPr>
            </a:lvl7pPr>
            <a:lvl8pPr marL="3623081" indent="-241539" eaLnBrk="0" fontAlgn="base" hangingPunct="0">
              <a:spcBef>
                <a:spcPct val="30000"/>
              </a:spcBef>
              <a:spcAft>
                <a:spcPct val="0"/>
              </a:spcAft>
              <a:defRPr sz="1300">
                <a:solidFill>
                  <a:schemeClr val="tx1"/>
                </a:solidFill>
                <a:latin typeface="Calibri" panose="020F0502020204030204" pitchFamily="34" charset="0"/>
              </a:defRPr>
            </a:lvl8pPr>
            <a:lvl9pPr marL="4106159" indent="-241539" eaLnBrk="0" fontAlgn="base" hangingPunct="0">
              <a:spcBef>
                <a:spcPct val="30000"/>
              </a:spcBef>
              <a:spcAft>
                <a:spcPct val="0"/>
              </a:spcAft>
              <a:defRPr sz="1300">
                <a:solidFill>
                  <a:schemeClr val="tx1"/>
                </a:solidFill>
                <a:latin typeface="Calibri" panose="020F0502020204030204" pitchFamily="34" charset="0"/>
              </a:defRPr>
            </a:lvl9pPr>
          </a:lstStyle>
          <a:p>
            <a:pPr eaLnBrk="1" hangingPunct="1">
              <a:spcBef>
                <a:spcPct val="0"/>
              </a:spcBef>
            </a:pPr>
            <a:fld id="{55F414C5-F1CC-4846-9266-F493DF89AAE3}" type="slidenum">
              <a:rPr lang="en-GB" altLang="en-US">
                <a:latin typeface="Arial" panose="020B0604020202020204" pitchFamily="34" charset="0"/>
              </a:rPr>
              <a:pPr eaLnBrk="1" hangingPunct="1">
                <a:spcBef>
                  <a:spcPct val="0"/>
                </a:spcBef>
              </a:pPr>
              <a:t>17</a:t>
            </a:fld>
            <a:endParaRPr lang="en-GB" altLang="en-US">
              <a:latin typeface="Arial" panose="020B0604020202020204" pitchFamily="34" charset="0"/>
            </a:endParaRPr>
          </a:p>
        </p:txBody>
      </p:sp>
    </p:spTree>
    <p:extLst>
      <p:ext uri="{BB962C8B-B14F-4D97-AF65-F5344CB8AC3E}">
        <p14:creationId xmlns:p14="http://schemas.microsoft.com/office/powerpoint/2010/main" val="1401506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1239666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3633640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2013726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3776190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3619711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3316169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198824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530583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2555965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2883936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BDD8223-770F-490E-B230-2865C90EB7A2}" type="datetimeFigureOut">
              <a:rPr lang="en-GB" smtClean="0"/>
              <a:pPr/>
              <a:t>13/11/2015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AFF7B49-3E61-4C4E-ABD6-50087BB5A342}" type="slidenum">
              <a:rPr lang="en-GB" smtClean="0"/>
              <a:pPr/>
              <a:t>‹#›</a:t>
            </a:fld>
            <a:endParaRPr lang="en-GB"/>
          </a:p>
        </p:txBody>
      </p:sp>
    </p:spTree>
    <p:extLst>
      <p:ext uri="{BB962C8B-B14F-4D97-AF65-F5344CB8AC3E}">
        <p14:creationId xmlns:p14="http://schemas.microsoft.com/office/powerpoint/2010/main" val="1534649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D8223-770F-490E-B230-2865C90EB7A2}" type="datetimeFigureOut">
              <a:rPr lang="en-GB" smtClean="0"/>
              <a:pPr/>
              <a:t>13/11/2015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FF7B49-3E61-4C4E-ABD6-50087BB5A342}" type="slidenum">
              <a:rPr lang="en-GB" smtClean="0"/>
              <a:pPr/>
              <a:t>‹#›</a:t>
            </a:fld>
            <a:endParaRPr lang="en-GB"/>
          </a:p>
        </p:txBody>
      </p:sp>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103794" y="357163"/>
            <a:ext cx="2250006" cy="1341486"/>
          </a:xfrm>
          <a:prstGeom prst="rect">
            <a:avLst/>
          </a:prstGeom>
        </p:spPr>
      </p:pic>
    </p:spTree>
    <p:extLst>
      <p:ext uri="{BB962C8B-B14F-4D97-AF65-F5344CB8AC3E}">
        <p14:creationId xmlns:p14="http://schemas.microsoft.com/office/powerpoint/2010/main" val="3644137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institute-of-fundraising.org.uk/cod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institute-of-fundraising.org.uk/scotland" TargetMode="External"/><Relationship Id="rId7" Type="http://schemas.openxmlformats.org/officeDocument/2006/relationships/hyperlink" Target="http://www.linkedin.com/groups?gid=5063820&amp;trk=vsrp_groups_res_name&amp;trkInfo=VSRPsearchId:2102300501392133559070,VSRPtargetId:5063820,VSRPcmpt:primary"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www.twitter.com/IoFScotland" TargetMode="External"/><Relationship Id="rId10" Type="http://schemas.openxmlformats.org/officeDocument/2006/relationships/image" Target="../media/image13.png"/><Relationship Id="rId4" Type="http://schemas.openxmlformats.org/officeDocument/2006/relationships/hyperlink" Target="mailto:scotland@institute-of-fundraising.org.uk" TargetMode="External"/><Relationship Id="rId9" Type="http://schemas.openxmlformats.org/officeDocument/2006/relationships/hyperlink" Target="http://www.facebook.com/IoFScotlan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p:cNvSpPr txBox="1">
            <a:spLocks/>
          </p:cNvSpPr>
          <p:nvPr/>
        </p:nvSpPr>
        <p:spPr>
          <a:xfrm>
            <a:off x="3714751" y="4508504"/>
            <a:ext cx="5732564" cy="900113"/>
          </a:xfrm>
          <a:prstGeom prst="rect">
            <a:avLst/>
          </a:prstGeom>
        </p:spPr>
        <p:txBody>
          <a:bodyPr anchor="ctr">
            <a:normAutofit fontScale="62500" lnSpcReduction="20000"/>
          </a:bodyPr>
          <a:lstStyle/>
          <a:p>
            <a:pPr algn="r" defTabSz="457200">
              <a:defRPr/>
            </a:pPr>
            <a:r>
              <a:rPr lang="en-GB" sz="2800" b="1" dirty="0" smtClean="0">
                <a:solidFill>
                  <a:srgbClr val="FFFFFF"/>
                </a:solidFill>
                <a:latin typeface="Calibri" panose="020F0502020204030204" pitchFamily="34" charset="0"/>
                <a:ea typeface="+mj-ea"/>
                <a:cs typeface="Trebuchet MS"/>
              </a:rPr>
              <a:t>Trustees, Fundraising Regulation and Recent Changes</a:t>
            </a:r>
          </a:p>
          <a:p>
            <a:pPr algn="r" defTabSz="457200">
              <a:defRPr/>
            </a:pPr>
            <a:endParaRPr lang="en-GB" sz="2800" b="1" dirty="0">
              <a:solidFill>
                <a:srgbClr val="FFFFFF"/>
              </a:solidFill>
              <a:latin typeface="Calibri" panose="020F0502020204030204" pitchFamily="34" charset="0"/>
              <a:ea typeface="+mj-ea"/>
              <a:cs typeface="Trebuchet MS"/>
            </a:endParaRPr>
          </a:p>
          <a:p>
            <a:pPr algn="r" defTabSz="457200">
              <a:defRPr/>
            </a:pPr>
            <a:r>
              <a:rPr lang="en-GB" sz="2800" b="1" dirty="0" smtClean="0">
                <a:solidFill>
                  <a:srgbClr val="FFFFFF"/>
                </a:solidFill>
                <a:latin typeface="Calibri" panose="020F0502020204030204" pitchFamily="34" charset="0"/>
                <a:ea typeface="+mj-ea"/>
                <a:cs typeface="Trebuchet MS"/>
              </a:rPr>
              <a:t>Presented by Morag Fleming, </a:t>
            </a:r>
            <a:r>
              <a:rPr lang="en-GB" sz="2800" b="1" dirty="0" err="1" smtClean="0">
                <a:solidFill>
                  <a:srgbClr val="FFFFFF"/>
                </a:solidFill>
                <a:latin typeface="Calibri" panose="020F0502020204030204" pitchFamily="34" charset="0"/>
                <a:ea typeface="+mj-ea"/>
                <a:cs typeface="Trebuchet MS"/>
              </a:rPr>
              <a:t>MInstF</a:t>
            </a:r>
            <a:r>
              <a:rPr lang="en-GB" sz="2800" b="1" dirty="0" smtClean="0">
                <a:solidFill>
                  <a:srgbClr val="FFFFFF"/>
                </a:solidFill>
                <a:latin typeface="Calibri" panose="020F0502020204030204" pitchFamily="34" charset="0"/>
                <a:ea typeface="+mj-ea"/>
                <a:cs typeface="Trebuchet MS"/>
              </a:rPr>
              <a:t>(</a:t>
            </a:r>
            <a:r>
              <a:rPr lang="en-GB" sz="2400" b="1" dirty="0" smtClean="0">
                <a:solidFill>
                  <a:srgbClr val="FFFFFF"/>
                </a:solidFill>
                <a:latin typeface="Calibri" panose="020F0502020204030204" pitchFamily="34" charset="0"/>
                <a:ea typeface="+mj-ea"/>
                <a:cs typeface="Trebuchet MS"/>
              </a:rPr>
              <a:t>Cert)</a:t>
            </a:r>
            <a:endParaRPr lang="en-US" sz="2400" b="1" dirty="0">
              <a:solidFill>
                <a:srgbClr val="FFFFFF"/>
              </a:solidFill>
              <a:latin typeface="Calibri" panose="020F0502020204030204" pitchFamily="34" charset="0"/>
              <a:ea typeface="+mj-ea"/>
              <a:cs typeface="Trebuchet M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918" y="-7083"/>
            <a:ext cx="12631918" cy="9473939"/>
          </a:xfrm>
          <a:prstGeom prst="rect">
            <a:avLst/>
          </a:prstGeom>
        </p:spPr>
      </p:pic>
      <p:sp>
        <p:nvSpPr>
          <p:cNvPr id="4" name="TextBox 3"/>
          <p:cNvSpPr txBox="1"/>
          <p:nvPr/>
        </p:nvSpPr>
        <p:spPr>
          <a:xfrm>
            <a:off x="197963" y="450265"/>
            <a:ext cx="5759777" cy="1815882"/>
          </a:xfrm>
          <a:prstGeom prst="rect">
            <a:avLst/>
          </a:prstGeom>
          <a:noFill/>
        </p:spPr>
        <p:txBody>
          <a:bodyPr wrap="square" rtlCol="0">
            <a:spAutoFit/>
          </a:bodyPr>
          <a:lstStyle/>
          <a:p>
            <a:r>
              <a:rPr lang="en-GB" sz="2800" b="1" dirty="0">
                <a:solidFill>
                  <a:schemeClr val="bg1"/>
                </a:solidFill>
              </a:rPr>
              <a:t>Trustees, Fundraising Regulation</a:t>
            </a:r>
            <a:br>
              <a:rPr lang="en-GB" sz="2800" b="1" dirty="0">
                <a:solidFill>
                  <a:schemeClr val="bg1"/>
                </a:solidFill>
              </a:rPr>
            </a:br>
            <a:r>
              <a:rPr lang="en-GB" sz="2800" b="1" dirty="0">
                <a:solidFill>
                  <a:schemeClr val="bg1"/>
                </a:solidFill>
              </a:rPr>
              <a:t>and Recent Changes</a:t>
            </a:r>
            <a:br>
              <a:rPr lang="en-GB" sz="2800" b="1" dirty="0">
                <a:solidFill>
                  <a:schemeClr val="bg1"/>
                </a:solidFill>
              </a:rPr>
            </a:br>
            <a:r>
              <a:rPr lang="en-GB" sz="2800" b="1" dirty="0">
                <a:solidFill>
                  <a:schemeClr val="bg1"/>
                </a:solidFill>
              </a:rPr>
              <a:t>Presented by Morag Fleming, </a:t>
            </a:r>
            <a:br>
              <a:rPr lang="en-GB" sz="2800" b="1" dirty="0">
                <a:solidFill>
                  <a:schemeClr val="bg1"/>
                </a:solidFill>
              </a:rPr>
            </a:br>
            <a:r>
              <a:rPr lang="en-GB" sz="2800" b="1" dirty="0" err="1" smtClean="0">
                <a:solidFill>
                  <a:schemeClr val="bg1"/>
                </a:solidFill>
              </a:rPr>
              <a:t>MInstF</a:t>
            </a:r>
            <a:r>
              <a:rPr lang="en-GB" sz="2800" b="1" dirty="0" smtClean="0">
                <a:solidFill>
                  <a:schemeClr val="bg1"/>
                </a:solidFill>
              </a:rPr>
              <a:t> (</a:t>
            </a:r>
            <a:r>
              <a:rPr lang="en-GB" sz="2800" b="1" dirty="0">
                <a:solidFill>
                  <a:schemeClr val="bg1"/>
                </a:solidFill>
              </a:rPr>
              <a:t>Cert)</a:t>
            </a:r>
            <a:endParaRPr lang="en-GB" sz="2800" dirty="0">
              <a:solidFill>
                <a:schemeClr val="bg1"/>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7440" y="340050"/>
            <a:ext cx="2395237" cy="1428075"/>
          </a:xfrm>
          <a:prstGeom prst="rect">
            <a:avLst/>
          </a:prstGeom>
        </p:spPr>
      </p:pic>
    </p:spTree>
    <p:extLst>
      <p:ext uri="{BB962C8B-B14F-4D97-AF65-F5344CB8AC3E}">
        <p14:creationId xmlns:p14="http://schemas.microsoft.com/office/powerpoint/2010/main" val="2672691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4"/>
          <p:cNvSpPr txBox="1">
            <a:spLocks noChangeArrowheads="1"/>
          </p:cNvSpPr>
          <p:nvPr/>
        </p:nvSpPr>
        <p:spPr bwMode="auto">
          <a:xfrm>
            <a:off x="1079823" y="390768"/>
            <a:ext cx="815565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4000" b="1" dirty="0" smtClean="0">
                <a:solidFill>
                  <a:srgbClr val="0070C0"/>
                </a:solidFill>
                <a:latin typeface="Arial" panose="020B0604020202020204" pitchFamily="34" charset="0"/>
                <a:cs typeface="Arial" panose="020B0604020202020204" pitchFamily="34" charset="0"/>
              </a:rPr>
              <a:t>Trustees Responsibilities</a:t>
            </a:r>
            <a:endParaRPr lang="en-GB" altLang="en-US" sz="4000" b="1" dirty="0">
              <a:solidFill>
                <a:srgbClr val="0070C0"/>
              </a:solidFill>
              <a:latin typeface="Arial" panose="020B0604020202020204" pitchFamily="34" charset="0"/>
              <a:cs typeface="Arial" panose="020B0604020202020204" pitchFamily="34" charset="0"/>
            </a:endParaRPr>
          </a:p>
        </p:txBody>
      </p:sp>
      <p:sp>
        <p:nvSpPr>
          <p:cNvPr id="7172" name="TextBox 2"/>
          <p:cNvSpPr txBox="1">
            <a:spLocks noChangeArrowheads="1"/>
          </p:cNvSpPr>
          <p:nvPr/>
        </p:nvSpPr>
        <p:spPr bwMode="auto">
          <a:xfrm>
            <a:off x="1472734" y="2364680"/>
            <a:ext cx="924653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50000"/>
              </a:lnSpc>
              <a:defRPr/>
            </a:pPr>
            <a:r>
              <a:rPr lang="en-GB" sz="2400" b="1" dirty="0" smtClean="0">
                <a:latin typeface="Arial" panose="020B0604020202020204" pitchFamily="34" charset="0"/>
                <a:cs typeface="Arial" panose="020B0604020202020204" pitchFamily="34" charset="0"/>
              </a:rPr>
              <a:t>“Trustees are responsible for taking control of how their charity fundraises.”</a:t>
            </a:r>
          </a:p>
          <a:p>
            <a:pPr eaLnBrk="1" hangingPunct="1">
              <a:lnSpc>
                <a:spcPct val="150000"/>
              </a:lnSpc>
              <a:defRPr/>
            </a:pPr>
            <a:r>
              <a:rPr lang="en-GB" sz="2400" b="1" i="1" dirty="0" smtClean="0">
                <a:latin typeface="Arial" panose="020B0604020202020204" pitchFamily="34" charset="0"/>
                <a:cs typeface="Arial" panose="020B0604020202020204" pitchFamily="34" charset="0"/>
              </a:rPr>
              <a:t>OSCR Trustees Duties</a:t>
            </a:r>
            <a:endParaRPr lang="en-GB" sz="2400" b="1" i="1" dirty="0">
              <a:latin typeface="Arial" panose="020B0604020202020204" pitchFamily="34" charset="0"/>
              <a:cs typeface="Arial" panose="020B0604020202020204" pitchFamily="34" charset="0"/>
            </a:endParaRPr>
          </a:p>
          <a:p>
            <a:pPr eaLnBrk="1" hangingPunct="1">
              <a:lnSpc>
                <a:spcPct val="150000"/>
              </a:lnSpc>
              <a:defRPr/>
            </a:pPr>
            <a:endParaRPr lang="en-GB" sz="2400" b="1" dirty="0" smtClean="0">
              <a:latin typeface="Calibri" panose="020F0502020204030204" pitchFamily="34" charset="0"/>
            </a:endParaRPr>
          </a:p>
        </p:txBody>
      </p:sp>
    </p:spTree>
    <p:extLst>
      <p:ext uri="{BB962C8B-B14F-4D97-AF65-F5344CB8AC3E}">
        <p14:creationId xmlns:p14="http://schemas.microsoft.com/office/powerpoint/2010/main" val="4097050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4"/>
          <p:cNvSpPr txBox="1">
            <a:spLocks noChangeArrowheads="1"/>
          </p:cNvSpPr>
          <p:nvPr/>
        </p:nvSpPr>
        <p:spPr bwMode="auto">
          <a:xfrm>
            <a:off x="445341" y="381437"/>
            <a:ext cx="815565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4000" b="1" dirty="0">
                <a:solidFill>
                  <a:srgbClr val="0070C0"/>
                </a:solidFill>
                <a:latin typeface="Arial" panose="020B0604020202020204" pitchFamily="34" charset="0"/>
                <a:cs typeface="Arial" panose="020B0604020202020204" pitchFamily="34" charset="0"/>
              </a:rPr>
              <a:t>Laws affecting fundraising in Scotland</a:t>
            </a:r>
          </a:p>
        </p:txBody>
      </p:sp>
      <p:sp>
        <p:nvSpPr>
          <p:cNvPr id="7172" name="TextBox 2"/>
          <p:cNvSpPr txBox="1">
            <a:spLocks noChangeArrowheads="1"/>
          </p:cNvSpPr>
          <p:nvPr/>
        </p:nvSpPr>
        <p:spPr bwMode="auto">
          <a:xfrm>
            <a:off x="947599" y="810872"/>
            <a:ext cx="9246531"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342900" indent="-342900" eaLnBrk="1" hangingPunct="1">
              <a:lnSpc>
                <a:spcPct val="150000"/>
              </a:lnSpc>
              <a:buFont typeface="Wingdings" pitchFamily="2" charset="2"/>
              <a:buChar char="§"/>
              <a:defRPr/>
            </a:pPr>
            <a:endParaRPr lang="en-GB" sz="2400" b="1" dirty="0" smtClean="0">
              <a:latin typeface="Arial" panose="020B0604020202020204" pitchFamily="34" charset="0"/>
              <a:cs typeface="Arial" panose="020B0604020202020204" pitchFamily="34" charset="0"/>
            </a:endParaRPr>
          </a:p>
          <a:p>
            <a:pPr marL="342900" indent="-342900" eaLnBrk="1" hangingPunct="1">
              <a:lnSpc>
                <a:spcPct val="150000"/>
              </a:lnSpc>
              <a:buFont typeface="Wingdings" pitchFamily="2" charset="2"/>
              <a:buChar char="§"/>
              <a:defRPr/>
            </a:pPr>
            <a:endParaRPr lang="en-GB" sz="2400" b="1" dirty="0" smtClean="0">
              <a:latin typeface="Arial" panose="020B0604020202020204" pitchFamily="34" charset="0"/>
              <a:cs typeface="Arial" panose="020B0604020202020204" pitchFamily="34" charset="0"/>
            </a:endParaRPr>
          </a:p>
          <a:p>
            <a:pPr marL="342900" indent="-342900" eaLnBrk="1" hangingPunct="1">
              <a:lnSpc>
                <a:spcPct val="150000"/>
              </a:lnSpc>
              <a:buFont typeface="Wingdings" pitchFamily="2" charset="2"/>
              <a:buChar char="§"/>
              <a:defRPr/>
            </a:pPr>
            <a:r>
              <a:rPr lang="en-GB" sz="2000" b="1" dirty="0" smtClean="0">
                <a:latin typeface="Arial" panose="020B0604020202020204" pitchFamily="34" charset="0"/>
                <a:cs typeface="Arial" panose="020B0604020202020204" pitchFamily="34" charset="0"/>
              </a:rPr>
              <a:t>Charities </a:t>
            </a:r>
            <a:r>
              <a:rPr lang="en-GB" sz="2000" b="1" dirty="0">
                <a:latin typeface="Arial" panose="020B0604020202020204" pitchFamily="34" charset="0"/>
                <a:cs typeface="Arial" panose="020B0604020202020204" pitchFamily="34" charset="0"/>
              </a:rPr>
              <a:t>and Trustee Investment (Scotland) Act 2005</a:t>
            </a:r>
          </a:p>
          <a:p>
            <a:pPr marL="342900" indent="-342900" eaLnBrk="1" hangingPunct="1">
              <a:lnSpc>
                <a:spcPct val="150000"/>
              </a:lnSpc>
              <a:buFont typeface="Wingdings" pitchFamily="2" charset="2"/>
              <a:buChar char="§"/>
              <a:defRPr/>
            </a:pPr>
            <a:r>
              <a:rPr lang="en-GB" sz="2000" b="1" dirty="0">
                <a:latin typeface="Arial" panose="020B0604020202020204" pitchFamily="34" charset="0"/>
                <a:cs typeface="Arial" panose="020B0604020202020204" pitchFamily="34" charset="0"/>
              </a:rPr>
              <a:t>Charities and Benevolent Fundraising (Scotland) Regulations 2009</a:t>
            </a:r>
          </a:p>
          <a:p>
            <a:pPr marL="342900" indent="-342900" eaLnBrk="1" hangingPunct="1">
              <a:lnSpc>
                <a:spcPct val="150000"/>
              </a:lnSpc>
              <a:buFont typeface="Wingdings" pitchFamily="2" charset="2"/>
              <a:buChar char="§"/>
              <a:defRPr/>
            </a:pPr>
            <a:r>
              <a:rPr lang="en-GB" sz="2000" dirty="0">
                <a:latin typeface="Arial" panose="020B0604020202020204" pitchFamily="34" charset="0"/>
                <a:cs typeface="Arial" panose="020B0604020202020204" pitchFamily="34" charset="0"/>
              </a:rPr>
              <a:t>Charities References in Documents (Scotland) Regulations 2007 </a:t>
            </a:r>
          </a:p>
          <a:p>
            <a:pPr marL="342900" indent="-342900" eaLnBrk="1" hangingPunct="1">
              <a:lnSpc>
                <a:spcPct val="150000"/>
              </a:lnSpc>
              <a:buFont typeface="Wingdings" pitchFamily="2" charset="2"/>
              <a:buChar char="§"/>
              <a:defRPr/>
            </a:pPr>
            <a:r>
              <a:rPr lang="en-GB" sz="2000" dirty="0">
                <a:latin typeface="Arial" panose="020B0604020202020204" pitchFamily="34" charset="0"/>
                <a:cs typeface="Arial" panose="020B0604020202020204" pitchFamily="34" charset="0"/>
              </a:rPr>
              <a:t>Civic Government (Scotland) Act 1982</a:t>
            </a:r>
          </a:p>
          <a:p>
            <a:pPr marL="342900" indent="-342900" eaLnBrk="1" hangingPunct="1">
              <a:lnSpc>
                <a:spcPct val="150000"/>
              </a:lnSpc>
              <a:buFont typeface="Wingdings" pitchFamily="2" charset="2"/>
              <a:buChar char="§"/>
              <a:defRPr/>
            </a:pPr>
            <a:r>
              <a:rPr lang="en-GB" sz="2000" dirty="0">
                <a:latin typeface="Arial" panose="020B0604020202020204" pitchFamily="34" charset="0"/>
                <a:cs typeface="Arial" panose="020B0604020202020204" pitchFamily="34" charset="0"/>
              </a:rPr>
              <a:t>Civic Government (Scotland) Act 1976</a:t>
            </a:r>
          </a:p>
          <a:p>
            <a:pPr marL="342900" indent="-342900" eaLnBrk="1" hangingPunct="1">
              <a:lnSpc>
                <a:spcPct val="150000"/>
              </a:lnSpc>
              <a:buFont typeface="Wingdings" pitchFamily="2" charset="2"/>
              <a:buChar char="§"/>
              <a:defRPr/>
            </a:pPr>
            <a:r>
              <a:rPr lang="en-GB" sz="2000" dirty="0">
                <a:latin typeface="Arial" panose="020B0604020202020204" pitchFamily="34" charset="0"/>
                <a:cs typeface="Arial" panose="020B0604020202020204" pitchFamily="34" charset="0"/>
              </a:rPr>
              <a:t>Public Charitable Collections (Scotland) Regulations 1984 (as amended)</a:t>
            </a:r>
          </a:p>
          <a:p>
            <a:pPr marL="342900" indent="-342900" eaLnBrk="1" hangingPunct="1">
              <a:lnSpc>
                <a:spcPct val="150000"/>
              </a:lnSpc>
              <a:buFont typeface="Wingdings" pitchFamily="2" charset="2"/>
              <a:buChar char="§"/>
              <a:defRPr/>
            </a:pPr>
            <a:r>
              <a:rPr lang="en-GB" sz="2000" dirty="0">
                <a:latin typeface="Arial" panose="020B0604020202020204" pitchFamily="34" charset="0"/>
                <a:cs typeface="Arial" panose="020B0604020202020204" pitchFamily="34" charset="0"/>
              </a:rPr>
              <a:t>Public Services Reform (Scotland) Act 2010</a:t>
            </a:r>
          </a:p>
        </p:txBody>
      </p:sp>
    </p:spTree>
    <p:extLst>
      <p:ext uri="{BB962C8B-B14F-4D97-AF65-F5344CB8AC3E}">
        <p14:creationId xmlns:p14="http://schemas.microsoft.com/office/powerpoint/2010/main" val="94426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7172">
                                            <p:txEl>
                                              <p:pRg st="4" end="4"/>
                                            </p:txEl>
                                          </p:spTgt>
                                        </p:tgtEl>
                                        <p:attrNameLst>
                                          <p:attrName>style.fontStyle</p:attrName>
                                        </p:attrNameLst>
                                      </p:cBhvr>
                                      <p:to>
                                        <p:strVal val="normal"/>
                                      </p:to>
                                    </p:set>
                                    <p:set>
                                      <p:cBhvr override="childStyle">
                                        <p:cTn id="7" dur="indefinite"/>
                                        <p:tgtEl>
                                          <p:spTgt spid="7172">
                                            <p:txEl>
                                              <p:pRg st="4" end="4"/>
                                            </p:txEl>
                                          </p:spTgt>
                                        </p:tgtEl>
                                        <p:attrNameLst>
                                          <p:attrName>style.fontWeight</p:attrName>
                                        </p:attrNameLst>
                                      </p:cBhvr>
                                      <p:to>
                                        <p:strVal val="bold"/>
                                      </p:to>
                                    </p:set>
                                    <p:set>
                                      <p:cBhvr override="childStyle">
                                        <p:cTn id="8" dur="indefinite"/>
                                        <p:tgtEl>
                                          <p:spTgt spid="7172">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2195737">
            <a:off x="800941" y="4634671"/>
            <a:ext cx="2044149" cy="523220"/>
          </a:xfrm>
          <a:prstGeom prst="rect">
            <a:avLst/>
          </a:prstGeom>
          <a:noFill/>
        </p:spPr>
        <p:txBody>
          <a:bodyPr wrap="none" rtlCol="0">
            <a:spAutoFit/>
          </a:bodyPr>
          <a:lstStyle/>
          <a:p>
            <a:r>
              <a:rPr lang="en-GB" sz="2800" b="1" dirty="0" smtClean="0">
                <a:solidFill>
                  <a:srgbClr val="00B050"/>
                </a:solidFill>
              </a:rPr>
              <a:t>Declarations</a:t>
            </a:r>
            <a:endParaRPr lang="en-GB" sz="2800" b="1" dirty="0">
              <a:solidFill>
                <a:srgbClr val="00B050"/>
              </a:solidFill>
            </a:endParaRPr>
          </a:p>
        </p:txBody>
      </p:sp>
      <p:sp>
        <p:nvSpPr>
          <p:cNvPr id="4" name="TextBox 3"/>
          <p:cNvSpPr txBox="1"/>
          <p:nvPr/>
        </p:nvSpPr>
        <p:spPr>
          <a:xfrm rot="19655902">
            <a:off x="7340108" y="2909814"/>
            <a:ext cx="3635354" cy="523220"/>
          </a:xfrm>
          <a:prstGeom prst="rect">
            <a:avLst/>
          </a:prstGeom>
          <a:noFill/>
        </p:spPr>
        <p:txBody>
          <a:bodyPr wrap="none" rtlCol="0">
            <a:spAutoFit/>
          </a:bodyPr>
          <a:lstStyle/>
          <a:p>
            <a:r>
              <a:rPr lang="en-GB" sz="2800" b="1" dirty="0" smtClean="0">
                <a:solidFill>
                  <a:srgbClr val="0070C0"/>
                </a:solidFill>
              </a:rPr>
              <a:t>Solicitation Statements</a:t>
            </a:r>
            <a:endParaRPr lang="en-GB" sz="2800" b="1" dirty="0">
              <a:solidFill>
                <a:srgbClr val="0070C0"/>
              </a:solidFill>
            </a:endParaRPr>
          </a:p>
        </p:txBody>
      </p:sp>
      <p:sp>
        <p:nvSpPr>
          <p:cNvPr id="6" name="TextBox 5"/>
          <p:cNvSpPr txBox="1"/>
          <p:nvPr/>
        </p:nvSpPr>
        <p:spPr>
          <a:xfrm>
            <a:off x="9360364" y="3643814"/>
            <a:ext cx="1798890" cy="584775"/>
          </a:xfrm>
          <a:prstGeom prst="rect">
            <a:avLst/>
          </a:prstGeom>
          <a:noFill/>
        </p:spPr>
        <p:txBody>
          <a:bodyPr wrap="none" rtlCol="0">
            <a:spAutoFit/>
          </a:bodyPr>
          <a:lstStyle/>
          <a:p>
            <a:r>
              <a:rPr lang="en-GB" sz="3200" b="1" dirty="0" smtClean="0">
                <a:solidFill>
                  <a:srgbClr val="C00000"/>
                </a:solidFill>
              </a:rPr>
              <a:t>Contracts</a:t>
            </a:r>
            <a:endParaRPr lang="en-GB" sz="3200" b="1" dirty="0">
              <a:solidFill>
                <a:srgbClr val="C00000"/>
              </a:solidFill>
            </a:endParaRPr>
          </a:p>
        </p:txBody>
      </p:sp>
      <p:sp>
        <p:nvSpPr>
          <p:cNvPr id="9" name="TextBox 8"/>
          <p:cNvSpPr txBox="1"/>
          <p:nvPr/>
        </p:nvSpPr>
        <p:spPr>
          <a:xfrm rot="19941143">
            <a:off x="217939" y="2667459"/>
            <a:ext cx="3682611" cy="523220"/>
          </a:xfrm>
          <a:prstGeom prst="rect">
            <a:avLst/>
          </a:prstGeom>
          <a:noFill/>
        </p:spPr>
        <p:txBody>
          <a:bodyPr wrap="none" rtlCol="0">
            <a:spAutoFit/>
          </a:bodyPr>
          <a:lstStyle/>
          <a:p>
            <a:r>
              <a:rPr lang="en-GB" sz="2800" b="1" dirty="0" smtClean="0">
                <a:solidFill>
                  <a:srgbClr val="FF0000"/>
                </a:solidFill>
              </a:rPr>
              <a:t>Benevolent Fundraiser</a:t>
            </a:r>
            <a:endParaRPr lang="en-GB" sz="2800" b="1" dirty="0">
              <a:solidFill>
                <a:srgbClr val="FF0000"/>
              </a:solidFill>
            </a:endParaRPr>
          </a:p>
        </p:txBody>
      </p:sp>
      <p:sp>
        <p:nvSpPr>
          <p:cNvPr id="10" name="TextBox 9"/>
          <p:cNvSpPr txBox="1"/>
          <p:nvPr/>
        </p:nvSpPr>
        <p:spPr>
          <a:xfrm>
            <a:off x="8660258" y="4725145"/>
            <a:ext cx="2784311" cy="830997"/>
          </a:xfrm>
          <a:prstGeom prst="rect">
            <a:avLst/>
          </a:prstGeom>
          <a:noFill/>
        </p:spPr>
        <p:txBody>
          <a:bodyPr wrap="square" rtlCol="0">
            <a:spAutoFit/>
          </a:bodyPr>
          <a:lstStyle/>
          <a:p>
            <a:r>
              <a:rPr lang="en-GB" sz="2400" b="1" dirty="0" smtClean="0"/>
              <a:t>Commercial</a:t>
            </a:r>
          </a:p>
          <a:p>
            <a:r>
              <a:rPr lang="en-GB" sz="2400" b="1" dirty="0" smtClean="0"/>
              <a:t>Participator</a:t>
            </a:r>
            <a:endParaRPr lang="en-GB" sz="2400" b="1"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502" y="2644613"/>
            <a:ext cx="3882039" cy="2911529"/>
          </a:xfrm>
          <a:prstGeom prst="rect">
            <a:avLst/>
          </a:prstGeom>
        </p:spPr>
      </p:pic>
      <p:sp>
        <p:nvSpPr>
          <p:cNvPr id="7" name="Slide Number Placeholder 6"/>
          <p:cNvSpPr>
            <a:spLocks noGrp="1"/>
          </p:cNvSpPr>
          <p:nvPr>
            <p:ph type="sldNum" sz="quarter" idx="12"/>
          </p:nvPr>
        </p:nvSpPr>
        <p:spPr/>
        <p:txBody>
          <a:bodyPr>
            <a:normAutofit/>
          </a:bodyPr>
          <a:lstStyle/>
          <a:p>
            <a:fld id="{F626C1B0-C6A3-41B3-90CE-1FCF98A053E5}" type="slidenum">
              <a:rPr lang="en-GB" smtClean="0"/>
              <a:pPr/>
              <a:t>4</a:t>
            </a:fld>
            <a:endParaRPr lang="en-GB"/>
          </a:p>
        </p:txBody>
      </p:sp>
      <p:sp>
        <p:nvSpPr>
          <p:cNvPr id="8" name="TextBox 7"/>
          <p:cNvSpPr txBox="1"/>
          <p:nvPr/>
        </p:nvSpPr>
        <p:spPr>
          <a:xfrm>
            <a:off x="5615947" y="2036912"/>
            <a:ext cx="3667094" cy="523220"/>
          </a:xfrm>
          <a:prstGeom prst="rect">
            <a:avLst/>
          </a:prstGeom>
          <a:noFill/>
        </p:spPr>
        <p:txBody>
          <a:bodyPr wrap="none" rtlCol="0">
            <a:spAutoFit/>
          </a:bodyPr>
          <a:lstStyle/>
          <a:p>
            <a:r>
              <a:rPr lang="en-GB" sz="2800" b="1" dirty="0" smtClean="0">
                <a:solidFill>
                  <a:schemeClr val="tx2">
                    <a:lumMod val="60000"/>
                    <a:lumOff val="40000"/>
                  </a:schemeClr>
                </a:solidFill>
              </a:rPr>
              <a:t>Professional Fundraiser</a:t>
            </a:r>
            <a:endParaRPr lang="en-GB" sz="2800" b="1" dirty="0">
              <a:solidFill>
                <a:schemeClr val="tx2">
                  <a:lumMod val="60000"/>
                  <a:lumOff val="40000"/>
                </a:schemeClr>
              </a:solidFill>
            </a:endParaRPr>
          </a:p>
        </p:txBody>
      </p:sp>
      <p:sp>
        <p:nvSpPr>
          <p:cNvPr id="12" name="TextBox 11"/>
          <p:cNvSpPr txBox="1"/>
          <p:nvPr/>
        </p:nvSpPr>
        <p:spPr>
          <a:xfrm>
            <a:off x="1823016" y="5789076"/>
            <a:ext cx="1988686" cy="523220"/>
          </a:xfrm>
          <a:prstGeom prst="rect">
            <a:avLst/>
          </a:prstGeom>
          <a:noFill/>
        </p:spPr>
        <p:txBody>
          <a:bodyPr wrap="none" rtlCol="0">
            <a:spAutoFit/>
          </a:bodyPr>
          <a:lstStyle/>
          <a:p>
            <a:r>
              <a:rPr lang="en-GB" sz="2800" b="1" dirty="0" smtClean="0"/>
              <a:t>Agreements</a:t>
            </a:r>
            <a:endParaRPr lang="en-GB" sz="2800" b="1" dirty="0"/>
          </a:p>
        </p:txBody>
      </p:sp>
      <p:sp>
        <p:nvSpPr>
          <p:cNvPr id="13" name="TextBox 12"/>
          <p:cNvSpPr txBox="1"/>
          <p:nvPr/>
        </p:nvSpPr>
        <p:spPr>
          <a:xfrm>
            <a:off x="4943917" y="5877083"/>
            <a:ext cx="4993290" cy="461665"/>
          </a:xfrm>
          <a:prstGeom prst="rect">
            <a:avLst/>
          </a:prstGeom>
          <a:noFill/>
        </p:spPr>
        <p:txBody>
          <a:bodyPr wrap="none" rtlCol="0">
            <a:spAutoFit/>
          </a:bodyPr>
          <a:lstStyle/>
          <a:p>
            <a:r>
              <a:rPr lang="en-GB" sz="2400" b="1" dirty="0" smtClean="0">
                <a:solidFill>
                  <a:schemeClr val="accent6">
                    <a:lumMod val="75000"/>
                  </a:schemeClr>
                </a:solidFill>
              </a:rPr>
              <a:t>Professional Fundraising Organisation</a:t>
            </a:r>
            <a:endParaRPr lang="en-GB" sz="2400" b="1" dirty="0">
              <a:solidFill>
                <a:schemeClr val="accent6">
                  <a:lumMod val="75000"/>
                </a:schemeClr>
              </a:solidFill>
            </a:endParaRPr>
          </a:p>
        </p:txBody>
      </p:sp>
      <p:sp>
        <p:nvSpPr>
          <p:cNvPr id="14" name="TextBox 4"/>
          <p:cNvSpPr txBox="1">
            <a:spLocks noChangeArrowheads="1"/>
          </p:cNvSpPr>
          <p:nvPr/>
        </p:nvSpPr>
        <p:spPr bwMode="auto">
          <a:xfrm>
            <a:off x="232497" y="294264"/>
            <a:ext cx="912786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4000" b="1" dirty="0" smtClean="0">
                <a:solidFill>
                  <a:srgbClr val="0070C0"/>
                </a:solidFill>
                <a:latin typeface="Arial" panose="020B0604020202020204" pitchFamily="34" charset="0"/>
                <a:cs typeface="Arial" panose="020B0604020202020204" pitchFamily="34" charset="0"/>
              </a:rPr>
              <a:t>Charity and Benevolent Fundraising (Scotland) Regulations 2009</a:t>
            </a:r>
            <a:endParaRPr lang="en-GB" altLang="en-US" sz="4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7132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4"/>
          <p:cNvSpPr txBox="1">
            <a:spLocks noChangeArrowheads="1"/>
          </p:cNvSpPr>
          <p:nvPr/>
        </p:nvSpPr>
        <p:spPr bwMode="auto">
          <a:xfrm>
            <a:off x="361366" y="404482"/>
            <a:ext cx="815565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4000" b="1" dirty="0" smtClean="0">
                <a:solidFill>
                  <a:srgbClr val="0070C0"/>
                </a:solidFill>
                <a:latin typeface="Arial" panose="020B0604020202020204" pitchFamily="34" charset="0"/>
                <a:cs typeface="Arial" panose="020B0604020202020204" pitchFamily="34" charset="0"/>
              </a:rPr>
              <a:t>Other UK-wide legislation</a:t>
            </a:r>
            <a:endParaRPr lang="en-GB" altLang="en-US" sz="4000" b="1" dirty="0">
              <a:solidFill>
                <a:srgbClr val="0070C0"/>
              </a:solidFill>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8254" y="1689609"/>
            <a:ext cx="7989548" cy="4272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8445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4"/>
          <p:cNvSpPr txBox="1">
            <a:spLocks noChangeArrowheads="1"/>
          </p:cNvSpPr>
          <p:nvPr/>
        </p:nvSpPr>
        <p:spPr bwMode="auto">
          <a:xfrm>
            <a:off x="364906" y="390768"/>
            <a:ext cx="970694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b="1" dirty="0" smtClean="0">
                <a:solidFill>
                  <a:srgbClr val="0070C0"/>
                </a:solidFill>
                <a:latin typeface="Arial" panose="020B0604020202020204" pitchFamily="34" charset="0"/>
                <a:cs typeface="Arial" panose="020B0604020202020204" pitchFamily="34" charset="0"/>
              </a:rPr>
              <a:t>What does OSCR say trustees </a:t>
            </a:r>
          </a:p>
          <a:p>
            <a:pPr eaLnBrk="1" hangingPunct="1">
              <a:spcBef>
                <a:spcPct val="0"/>
              </a:spcBef>
              <a:buFontTx/>
              <a:buNone/>
            </a:pPr>
            <a:r>
              <a:rPr lang="en-GB" altLang="en-US" b="1" dirty="0" smtClean="0">
                <a:solidFill>
                  <a:srgbClr val="0070C0"/>
                </a:solidFill>
                <a:latin typeface="Arial" panose="020B0604020202020204" pitchFamily="34" charset="0"/>
                <a:cs typeface="Arial" panose="020B0604020202020204" pitchFamily="34" charset="0"/>
              </a:rPr>
              <a:t>should be doing?</a:t>
            </a:r>
          </a:p>
          <a:p>
            <a:pPr eaLnBrk="1" hangingPunct="1">
              <a:spcBef>
                <a:spcPct val="0"/>
              </a:spcBef>
              <a:buFontTx/>
              <a:buNone/>
            </a:pPr>
            <a:endParaRPr lang="en-GB" altLang="en-US" b="1" dirty="0">
              <a:solidFill>
                <a:srgbClr val="0070C0"/>
              </a:solidFill>
              <a:latin typeface="Arial" panose="020B0604020202020204" pitchFamily="34" charset="0"/>
              <a:cs typeface="Arial" panose="020B0604020202020204" pitchFamily="34" charset="0"/>
            </a:endParaRPr>
          </a:p>
        </p:txBody>
      </p:sp>
      <p:sp>
        <p:nvSpPr>
          <p:cNvPr id="7172" name="TextBox 2"/>
          <p:cNvSpPr txBox="1">
            <a:spLocks noChangeArrowheads="1"/>
          </p:cNvSpPr>
          <p:nvPr/>
        </p:nvSpPr>
        <p:spPr bwMode="auto">
          <a:xfrm>
            <a:off x="214463" y="1427525"/>
            <a:ext cx="10543309"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342900" indent="-342900" eaLnBrk="1" hangingPunct="1">
              <a:buFont typeface="Wingdings" pitchFamily="2" charset="2"/>
              <a:buChar char="§"/>
              <a:defRPr/>
            </a:pPr>
            <a:endParaRPr lang="en-GB" sz="2400" dirty="0" smtClean="0">
              <a:latin typeface="Arial" panose="020B0604020202020204" pitchFamily="34" charset="0"/>
              <a:cs typeface="Arial" panose="020B0604020202020204" pitchFamily="34" charset="0"/>
            </a:endParaRPr>
          </a:p>
          <a:p>
            <a:pPr marL="342900" indent="-342900" eaLnBrk="1" hangingPunct="1">
              <a:buFont typeface="Wingdings" pitchFamily="2" charset="2"/>
              <a:buChar char="§"/>
              <a:defRPr/>
            </a:pPr>
            <a:r>
              <a:rPr lang="en-GB" sz="2400" dirty="0" smtClean="0">
                <a:latin typeface="Arial" panose="020B0604020202020204" pitchFamily="34" charset="0"/>
                <a:cs typeface="Arial" panose="020B0604020202020204" pitchFamily="34" charset="0"/>
              </a:rPr>
              <a:t>2005 Act provides charities and therefore trustees with greater control over those who fundraise for them. </a:t>
            </a:r>
          </a:p>
          <a:p>
            <a:pPr eaLnBrk="1" hangingPunct="1">
              <a:defRPr/>
            </a:pPr>
            <a:endParaRPr lang="en-GB" sz="2400" dirty="0" smtClean="0">
              <a:latin typeface="Arial" panose="020B0604020202020204" pitchFamily="34" charset="0"/>
              <a:cs typeface="Arial" panose="020B0604020202020204" pitchFamily="34" charset="0"/>
            </a:endParaRPr>
          </a:p>
          <a:p>
            <a:pPr marL="342900" indent="-342900" eaLnBrk="1" hangingPunct="1">
              <a:buFont typeface="Wingdings" pitchFamily="2" charset="2"/>
              <a:buChar char="§"/>
              <a:defRPr/>
            </a:pPr>
            <a:r>
              <a:rPr lang="en-GB" sz="2400" dirty="0" smtClean="0">
                <a:latin typeface="Arial" panose="020B0604020202020204" pitchFamily="34" charset="0"/>
                <a:cs typeface="Arial" panose="020B0604020202020204" pitchFamily="34" charset="0"/>
              </a:rPr>
              <a:t>Trustees must therefore be aware of the provisions of the Act and the Codes of Practice that fundraisers work to.</a:t>
            </a:r>
          </a:p>
          <a:p>
            <a:pPr marL="342900" indent="-342900" eaLnBrk="1" hangingPunct="1">
              <a:buFont typeface="Wingdings" pitchFamily="2" charset="2"/>
              <a:buChar char="§"/>
              <a:defRPr/>
            </a:pPr>
            <a:endParaRPr lang="en-GB" sz="2400" dirty="0">
              <a:latin typeface="Arial" panose="020B0604020202020204" pitchFamily="34" charset="0"/>
              <a:cs typeface="Arial" panose="020B0604020202020204" pitchFamily="34" charset="0"/>
            </a:endParaRPr>
          </a:p>
          <a:p>
            <a:pPr marL="342900" indent="-342900" eaLnBrk="1" hangingPunct="1">
              <a:buFont typeface="Wingdings" pitchFamily="2" charset="2"/>
              <a:buChar char="§"/>
              <a:defRPr/>
            </a:pPr>
            <a:r>
              <a:rPr lang="en-GB" sz="2400" dirty="0" smtClean="0">
                <a:latin typeface="Arial" panose="020B0604020202020204" pitchFamily="34" charset="0"/>
                <a:cs typeface="Arial" panose="020B0604020202020204" pitchFamily="34" charset="0"/>
              </a:rPr>
              <a:t>Trustees must ensure that formal agreement is made between the charity and any benevolent body, professional fundraiser or commercial organisation that is involved in raising funds for them. </a:t>
            </a:r>
          </a:p>
          <a:p>
            <a:pPr marL="342900" indent="-342900" eaLnBrk="1" hangingPunct="1">
              <a:buFont typeface="Wingdings" pitchFamily="2" charset="2"/>
              <a:buChar char="§"/>
              <a:defRPr/>
            </a:pPr>
            <a:endParaRPr lang="en-GB" sz="2400" dirty="0">
              <a:latin typeface="Arial" panose="020B0604020202020204" pitchFamily="34" charset="0"/>
              <a:cs typeface="Arial" panose="020B0604020202020204" pitchFamily="34" charset="0"/>
            </a:endParaRPr>
          </a:p>
          <a:p>
            <a:pPr marL="342900" indent="-342900" eaLnBrk="1" hangingPunct="1">
              <a:buFont typeface="Wingdings" pitchFamily="2" charset="2"/>
              <a:buChar char="§"/>
              <a:defRPr/>
            </a:pPr>
            <a:r>
              <a:rPr lang="en-GB" sz="2400" dirty="0" smtClean="0">
                <a:latin typeface="Arial" panose="020B0604020202020204" pitchFamily="34" charset="0"/>
                <a:cs typeface="Arial" panose="020B0604020202020204" pitchFamily="34" charset="0"/>
              </a:rPr>
              <a:t>Trustees have a duty to consider what action to take in the interests of the charity if they become aware of unauthorised fundraising carried out in their name</a:t>
            </a:r>
          </a:p>
          <a:p>
            <a:pPr marL="342900" indent="-342900" eaLnBrk="1" hangingPunct="1">
              <a:buFont typeface="Wingdings" pitchFamily="2" charset="2"/>
              <a:buChar char="§"/>
              <a:defRPr/>
            </a:pPr>
            <a:endParaRPr lang="en-GB" sz="2400" dirty="0">
              <a:latin typeface="Calibri" panose="020F0502020204030204" pitchFamily="34" charset="0"/>
            </a:endParaRPr>
          </a:p>
        </p:txBody>
      </p:sp>
    </p:spTree>
    <p:extLst>
      <p:ext uri="{BB962C8B-B14F-4D97-AF65-F5344CB8AC3E}">
        <p14:creationId xmlns:p14="http://schemas.microsoft.com/office/powerpoint/2010/main" val="1557475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Box 1"/>
          <p:cNvSpPr txBox="1">
            <a:spLocks noChangeArrowheads="1"/>
          </p:cNvSpPr>
          <p:nvPr/>
        </p:nvSpPr>
        <p:spPr bwMode="auto">
          <a:xfrm>
            <a:off x="327686" y="249810"/>
            <a:ext cx="665574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4000" b="1" dirty="0">
                <a:solidFill>
                  <a:srgbClr val="0070C0"/>
                </a:solidFill>
                <a:latin typeface="Arial" panose="020B0604020202020204" pitchFamily="34" charset="0"/>
                <a:cs typeface="Arial" panose="020B0604020202020204" pitchFamily="34" charset="0"/>
              </a:rPr>
              <a:t>Self Regulation of Fundraising </a:t>
            </a:r>
            <a:r>
              <a:rPr lang="en-GB" altLang="en-US" sz="4000" b="1" dirty="0" smtClean="0">
                <a:solidFill>
                  <a:srgbClr val="0070C0"/>
                </a:solidFill>
                <a:latin typeface="Arial" panose="020B0604020202020204" pitchFamily="34" charset="0"/>
                <a:cs typeface="Arial" panose="020B0604020202020204" pitchFamily="34" charset="0"/>
              </a:rPr>
              <a:t>across </a:t>
            </a:r>
            <a:r>
              <a:rPr lang="en-GB" altLang="en-US" sz="4000" b="1" dirty="0">
                <a:solidFill>
                  <a:srgbClr val="0070C0"/>
                </a:solidFill>
                <a:latin typeface="Arial" panose="020B0604020202020204" pitchFamily="34" charset="0"/>
                <a:cs typeface="Arial" panose="020B0604020202020204" pitchFamily="34" charset="0"/>
              </a:rPr>
              <a:t>the UK</a:t>
            </a:r>
          </a:p>
        </p:txBody>
      </p:sp>
      <p:sp>
        <p:nvSpPr>
          <p:cNvPr id="6148" name="TextBox 2"/>
          <p:cNvSpPr txBox="1">
            <a:spLocks noChangeArrowheads="1"/>
          </p:cNvSpPr>
          <p:nvPr/>
        </p:nvSpPr>
        <p:spPr bwMode="auto">
          <a:xfrm>
            <a:off x="1403913" y="1652370"/>
            <a:ext cx="96185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800" b="1" dirty="0">
                <a:solidFill>
                  <a:srgbClr val="C00000"/>
                </a:solidFill>
                <a:latin typeface="Arial" panose="020B0604020202020204" pitchFamily="34" charset="0"/>
                <a:cs typeface="Arial" panose="020B0604020202020204" pitchFamily="34" charset="0"/>
              </a:rPr>
              <a:t>There are </a:t>
            </a:r>
            <a:r>
              <a:rPr lang="en-GB" altLang="en-US" sz="2800" b="1" dirty="0" smtClean="0">
                <a:solidFill>
                  <a:srgbClr val="C00000"/>
                </a:solidFill>
                <a:latin typeface="Arial" panose="020B0604020202020204" pitchFamily="34" charset="0"/>
                <a:cs typeface="Arial" panose="020B0604020202020204" pitchFamily="34" charset="0"/>
              </a:rPr>
              <a:t>currently 3 </a:t>
            </a:r>
            <a:r>
              <a:rPr lang="en-GB" altLang="en-US" sz="2800" b="1" dirty="0">
                <a:solidFill>
                  <a:srgbClr val="C00000"/>
                </a:solidFill>
                <a:latin typeface="Arial" panose="020B0604020202020204" pitchFamily="34" charset="0"/>
                <a:cs typeface="Arial" panose="020B0604020202020204" pitchFamily="34" charset="0"/>
              </a:rPr>
              <a:t>bodies that together regulate fundraising in the UK</a:t>
            </a:r>
            <a:r>
              <a:rPr lang="en-GB" altLang="en-US" sz="1800" dirty="0">
                <a:solidFill>
                  <a:srgbClr val="C00000"/>
                </a:solidFill>
                <a:latin typeface="Arial" panose="020B0604020202020204" pitchFamily="34" charset="0"/>
                <a:cs typeface="Arial" panose="020B0604020202020204" pitchFamily="34" charset="0"/>
              </a:rPr>
              <a:t>:</a:t>
            </a:r>
          </a:p>
        </p:txBody>
      </p:sp>
      <p:sp>
        <p:nvSpPr>
          <p:cNvPr id="6149" name="TextBox 6"/>
          <p:cNvSpPr txBox="1">
            <a:spLocks noChangeArrowheads="1"/>
          </p:cNvSpPr>
          <p:nvPr/>
        </p:nvSpPr>
        <p:spPr bwMode="auto">
          <a:xfrm>
            <a:off x="2002215" y="2488140"/>
            <a:ext cx="273382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400" b="1" dirty="0">
                <a:solidFill>
                  <a:srgbClr val="C00000"/>
                </a:solidFill>
                <a:latin typeface="Arial" panose="020B0604020202020204" pitchFamily="34" charset="0"/>
                <a:cs typeface="Arial" panose="020B0604020202020204" pitchFamily="34" charset="0"/>
              </a:rPr>
              <a:t>IoF</a:t>
            </a:r>
            <a:r>
              <a:rPr lang="en-GB" altLang="en-US" sz="2400" b="1" dirty="0">
                <a:latin typeface="Arial" panose="020B0604020202020204" pitchFamily="34" charset="0"/>
                <a:cs typeface="Arial" panose="020B0604020202020204" pitchFamily="34" charset="0"/>
              </a:rPr>
              <a:t> </a:t>
            </a:r>
            <a:r>
              <a:rPr lang="en-GB" altLang="en-US" sz="2400" b="1" dirty="0">
                <a:solidFill>
                  <a:srgbClr val="C00000"/>
                </a:solidFill>
                <a:latin typeface="Arial" panose="020B0604020202020204" pitchFamily="34" charset="0"/>
                <a:cs typeface="Arial" panose="020B0604020202020204" pitchFamily="34" charset="0"/>
              </a:rPr>
              <a:t>= </a:t>
            </a:r>
            <a:r>
              <a:rPr lang="en-GB" altLang="en-US" sz="2400" dirty="0">
                <a:solidFill>
                  <a:srgbClr val="C00000"/>
                </a:solidFill>
                <a:latin typeface="Arial" panose="020B0604020202020204" pitchFamily="34" charset="0"/>
                <a:cs typeface="Arial" panose="020B0604020202020204" pitchFamily="34" charset="0"/>
              </a:rPr>
              <a:t>legislator</a:t>
            </a:r>
          </a:p>
          <a:p>
            <a:pPr eaLnBrk="1" hangingPunct="1">
              <a:spcBef>
                <a:spcPct val="0"/>
              </a:spcBef>
              <a:buFontTx/>
              <a:buNone/>
            </a:pPr>
            <a:endParaRPr lang="en-GB" altLang="en-US" sz="2400" dirty="0">
              <a:solidFill>
                <a:srgbClr val="C00000"/>
              </a:solidFill>
              <a:latin typeface="Arial" panose="020B0604020202020204" pitchFamily="34" charset="0"/>
              <a:cs typeface="Arial" panose="020B0604020202020204" pitchFamily="34" charset="0"/>
            </a:endParaRPr>
          </a:p>
          <a:p>
            <a:pPr eaLnBrk="1" hangingPunct="1">
              <a:spcBef>
                <a:spcPct val="0"/>
              </a:spcBef>
              <a:buFontTx/>
              <a:buNone/>
            </a:pPr>
            <a:r>
              <a:rPr lang="en-GB" altLang="en-US" sz="2400" b="1" dirty="0">
                <a:latin typeface="Arial" panose="020B0604020202020204" pitchFamily="34" charset="0"/>
                <a:cs typeface="Arial" panose="020B0604020202020204" pitchFamily="34" charset="0"/>
              </a:rPr>
              <a:t>Responsible for: </a:t>
            </a:r>
          </a:p>
          <a:p>
            <a:pPr eaLnBrk="1" hangingPunct="1">
              <a:spcBef>
                <a:spcPct val="0"/>
              </a:spcBef>
              <a:buFontTx/>
              <a:buNone/>
            </a:pPr>
            <a:r>
              <a:rPr lang="en-GB" altLang="en-US" sz="2400" dirty="0">
                <a:latin typeface="Arial" panose="020B0604020202020204" pitchFamily="34" charset="0"/>
                <a:cs typeface="Arial" panose="020B0604020202020204" pitchFamily="34" charset="0"/>
              </a:rPr>
              <a:t>Writing the Code of </a:t>
            </a:r>
          </a:p>
          <a:p>
            <a:pPr eaLnBrk="1" hangingPunct="1">
              <a:spcBef>
                <a:spcPct val="0"/>
              </a:spcBef>
              <a:buFontTx/>
              <a:buNone/>
            </a:pPr>
            <a:r>
              <a:rPr lang="en-GB" altLang="en-US" sz="2400" dirty="0">
                <a:latin typeface="Arial" panose="020B0604020202020204" pitchFamily="34" charset="0"/>
                <a:cs typeface="Arial" panose="020B0604020202020204" pitchFamily="34" charset="0"/>
              </a:rPr>
              <a:t>Fundraising Practice</a:t>
            </a:r>
          </a:p>
        </p:txBody>
      </p:sp>
      <p:sp>
        <p:nvSpPr>
          <p:cNvPr id="11" name="TextBox 10"/>
          <p:cNvSpPr txBox="1"/>
          <p:nvPr/>
        </p:nvSpPr>
        <p:spPr>
          <a:xfrm>
            <a:off x="4974474" y="2491766"/>
            <a:ext cx="2738674" cy="1938992"/>
          </a:xfrm>
          <a:prstGeom prst="rect">
            <a:avLst/>
          </a:prstGeom>
          <a:noFill/>
        </p:spPr>
        <p:txBody>
          <a:bodyPr wrap="square">
            <a:spAutoFit/>
          </a:bodyPr>
          <a:lstStyle/>
          <a:p>
            <a:pPr>
              <a:defRPr/>
            </a:pPr>
            <a:r>
              <a:rPr lang="en-GB" sz="2400" b="1" dirty="0">
                <a:solidFill>
                  <a:schemeClr val="accent1">
                    <a:lumMod val="75000"/>
                  </a:schemeClr>
                </a:solidFill>
                <a:latin typeface="Arial" panose="020B0604020202020204" pitchFamily="34" charset="0"/>
                <a:cs typeface="Arial" panose="020B0604020202020204" pitchFamily="34" charset="0"/>
              </a:rPr>
              <a:t>FRSB = </a:t>
            </a:r>
            <a:r>
              <a:rPr lang="en-GB" sz="2400" dirty="0">
                <a:solidFill>
                  <a:schemeClr val="accent1">
                    <a:lumMod val="75000"/>
                  </a:schemeClr>
                </a:solidFill>
                <a:latin typeface="Arial" panose="020B0604020202020204" pitchFamily="34" charset="0"/>
                <a:cs typeface="Arial" panose="020B0604020202020204" pitchFamily="34" charset="0"/>
              </a:rPr>
              <a:t>judiciary</a:t>
            </a:r>
          </a:p>
          <a:p>
            <a:pPr>
              <a:defRPr/>
            </a:pPr>
            <a:endParaRPr lang="en-GB" sz="2400" dirty="0">
              <a:solidFill>
                <a:schemeClr val="accent1">
                  <a:lumMod val="75000"/>
                </a:schemeClr>
              </a:solidFill>
              <a:latin typeface="Arial" panose="020B0604020202020204" pitchFamily="34" charset="0"/>
              <a:cs typeface="Arial" panose="020B0604020202020204" pitchFamily="34" charset="0"/>
            </a:endParaRPr>
          </a:p>
          <a:p>
            <a:pPr>
              <a:defRPr/>
            </a:pPr>
            <a:r>
              <a:rPr lang="en-GB" sz="2400" b="1" dirty="0">
                <a:latin typeface="Arial" panose="020B0604020202020204" pitchFamily="34" charset="0"/>
                <a:cs typeface="Arial" panose="020B0604020202020204" pitchFamily="34" charset="0"/>
              </a:rPr>
              <a:t>Responsible for:</a:t>
            </a:r>
          </a:p>
          <a:p>
            <a:pPr>
              <a:defRPr/>
            </a:pPr>
            <a:r>
              <a:rPr lang="en-GB" sz="2400" dirty="0">
                <a:latin typeface="Arial" panose="020B0604020202020204" pitchFamily="34" charset="0"/>
                <a:cs typeface="Arial" panose="020B0604020202020204" pitchFamily="34" charset="0"/>
              </a:rPr>
              <a:t>Adjudicating against </a:t>
            </a:r>
            <a:r>
              <a:rPr lang="en-GB" sz="2400" dirty="0" smtClean="0">
                <a:latin typeface="Arial" panose="020B0604020202020204" pitchFamily="34" charset="0"/>
                <a:cs typeface="Arial" panose="020B0604020202020204" pitchFamily="34" charset="0"/>
              </a:rPr>
              <a:t>the </a:t>
            </a:r>
            <a:r>
              <a:rPr lang="en-GB" sz="2400" dirty="0">
                <a:latin typeface="Arial" panose="020B0604020202020204" pitchFamily="34" charset="0"/>
                <a:cs typeface="Arial" panose="020B0604020202020204" pitchFamily="34" charset="0"/>
              </a:rPr>
              <a:t>Code</a:t>
            </a:r>
          </a:p>
        </p:txBody>
      </p:sp>
      <p:pic>
        <p:nvPicPr>
          <p:cNvPr id="615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3929" y="5165796"/>
            <a:ext cx="1701106"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93697" y="4962079"/>
            <a:ext cx="1238994"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7935151" y="2491766"/>
            <a:ext cx="2758602" cy="2308324"/>
          </a:xfrm>
          <a:prstGeom prst="rect">
            <a:avLst/>
          </a:prstGeom>
          <a:noFill/>
        </p:spPr>
        <p:txBody>
          <a:bodyPr wrap="square">
            <a:spAutoFit/>
          </a:bodyPr>
          <a:lstStyle/>
          <a:p>
            <a:pPr>
              <a:defRPr/>
            </a:pPr>
            <a:r>
              <a:rPr lang="en-GB" sz="2400" b="1" dirty="0">
                <a:solidFill>
                  <a:schemeClr val="accent2"/>
                </a:solidFill>
                <a:latin typeface="Arial" panose="020B0604020202020204" pitchFamily="34" charset="0"/>
                <a:cs typeface="Arial" panose="020B0604020202020204" pitchFamily="34" charset="0"/>
              </a:rPr>
              <a:t>PFRA = </a:t>
            </a:r>
            <a:r>
              <a:rPr lang="en-GB" sz="2400" dirty="0">
                <a:solidFill>
                  <a:schemeClr val="accent2"/>
                </a:solidFill>
                <a:latin typeface="Arial" panose="020B0604020202020204" pitchFamily="34" charset="0"/>
                <a:cs typeface="Arial" panose="020B0604020202020204" pitchFamily="34" charset="0"/>
              </a:rPr>
              <a:t>face-to-face fundraising</a:t>
            </a:r>
          </a:p>
          <a:p>
            <a:pPr>
              <a:defRPr/>
            </a:pPr>
            <a:r>
              <a:rPr lang="en-GB" sz="2400" b="1" dirty="0">
                <a:latin typeface="Arial" panose="020B0604020202020204" pitchFamily="34" charset="0"/>
                <a:cs typeface="Arial" panose="020B0604020202020204" pitchFamily="34" charset="0"/>
              </a:rPr>
              <a:t>Responsible for: </a:t>
            </a:r>
          </a:p>
          <a:p>
            <a:pPr>
              <a:defRPr/>
            </a:pPr>
            <a:r>
              <a:rPr lang="en-GB" sz="2400" dirty="0">
                <a:latin typeface="Arial" panose="020B0604020202020204" pitchFamily="34" charset="0"/>
                <a:cs typeface="Arial" panose="020B0604020202020204" pitchFamily="34" charset="0"/>
              </a:rPr>
              <a:t>F</a:t>
            </a:r>
            <a:r>
              <a:rPr lang="en-GB" sz="2400" dirty="0" smtClean="0">
                <a:latin typeface="Arial" panose="020B0604020202020204" pitchFamily="34" charset="0"/>
                <a:cs typeface="Arial" panose="020B0604020202020204" pitchFamily="34" charset="0"/>
              </a:rPr>
              <a:t>ace-to-face </a:t>
            </a:r>
            <a:r>
              <a:rPr lang="en-GB" sz="2400" dirty="0">
                <a:latin typeface="Arial" panose="020B0604020202020204" pitchFamily="34" charset="0"/>
                <a:cs typeface="Arial" panose="020B0604020202020204" pitchFamily="34" charset="0"/>
              </a:rPr>
              <a:t>fundraising space allocation</a:t>
            </a:r>
          </a:p>
        </p:txBody>
      </p:sp>
      <p:pic>
        <p:nvPicPr>
          <p:cNvPr id="6154" name="Picture 10" descr="http://www.homefundraising.com/img/pfra-logo.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1749" y="4863209"/>
            <a:ext cx="250879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2445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31371" y="260648"/>
            <a:ext cx="11247040" cy="1080120"/>
          </a:xfrm>
        </p:spPr>
        <p:txBody>
          <a:bodyPr>
            <a:normAutofit/>
          </a:bodyPr>
          <a:lstStyle/>
          <a:p>
            <a:pPr eaLnBrk="1" hangingPunct="1"/>
            <a:r>
              <a:rPr lang="en-GB" sz="4000" b="1" dirty="0" err="1" smtClean="0">
                <a:solidFill>
                  <a:srgbClr val="0070C0"/>
                </a:solidFill>
                <a:latin typeface="Arial" panose="020B0604020202020204" pitchFamily="34" charset="0"/>
                <a:cs typeface="Arial" panose="020B0604020202020204" pitchFamily="34" charset="0"/>
              </a:rPr>
              <a:t>IoF</a:t>
            </a:r>
            <a:r>
              <a:rPr lang="en-GB" sz="4000" b="1" dirty="0" smtClean="0">
                <a:solidFill>
                  <a:srgbClr val="0070C0"/>
                </a:solidFill>
                <a:latin typeface="Arial" panose="020B0604020202020204" pitchFamily="34" charset="0"/>
                <a:cs typeface="Arial" panose="020B0604020202020204" pitchFamily="34" charset="0"/>
              </a:rPr>
              <a:t> Code of Fundraising Practice</a:t>
            </a:r>
          </a:p>
        </p:txBody>
      </p:sp>
      <p:sp>
        <p:nvSpPr>
          <p:cNvPr id="28675" name="Content Placeholder 2"/>
          <p:cNvSpPr>
            <a:spLocks noGrp="1"/>
          </p:cNvSpPr>
          <p:nvPr>
            <p:ph idx="1"/>
          </p:nvPr>
        </p:nvSpPr>
        <p:spPr>
          <a:xfrm>
            <a:off x="691411" y="1783952"/>
            <a:ext cx="11262800" cy="5074048"/>
          </a:xfrm>
        </p:spPr>
        <p:txBody>
          <a:bodyPr>
            <a:noAutofit/>
          </a:bodyPr>
          <a:lstStyle/>
          <a:p>
            <a:pPr marL="0" lvl="0" indent="0">
              <a:lnSpc>
                <a:spcPct val="100000"/>
              </a:lnSpc>
              <a:spcBef>
                <a:spcPct val="0"/>
              </a:spcBef>
              <a:buNone/>
            </a:pPr>
            <a:r>
              <a:rPr lang="en-GB" altLang="en-US" dirty="0">
                <a:solidFill>
                  <a:prstClr val="black"/>
                </a:solidFill>
                <a:latin typeface="Arial" panose="020B0604020202020204" pitchFamily="34" charset="0"/>
                <a:cs typeface="Arial" panose="020B0604020202020204" pitchFamily="34" charset="0"/>
              </a:rPr>
              <a:t>The Code is an online, interactive document supported by detailed guidance and linked to external sources of information</a:t>
            </a:r>
            <a:r>
              <a:rPr lang="en-GB" altLang="en-US" dirty="0" smtClean="0">
                <a:solidFill>
                  <a:prstClr val="black"/>
                </a:solidFill>
                <a:latin typeface="Arial" panose="020B0604020202020204" pitchFamily="34" charset="0"/>
                <a:cs typeface="Arial" panose="020B0604020202020204" pitchFamily="34" charset="0"/>
              </a:rPr>
              <a:t>.</a:t>
            </a:r>
          </a:p>
          <a:p>
            <a:pPr marL="0" lvl="0" indent="0">
              <a:lnSpc>
                <a:spcPct val="100000"/>
              </a:lnSpc>
              <a:spcBef>
                <a:spcPct val="0"/>
              </a:spcBef>
              <a:buNone/>
            </a:pPr>
            <a:endParaRPr lang="en-GB" altLang="en-US" dirty="0" smtClean="0">
              <a:solidFill>
                <a:prstClr val="black"/>
              </a:solidFill>
              <a:latin typeface="Arial" panose="020B0604020202020204" pitchFamily="34" charset="0"/>
              <a:cs typeface="Arial" panose="020B0604020202020204" pitchFamily="34" charset="0"/>
            </a:endParaRPr>
          </a:p>
          <a:p>
            <a:pPr>
              <a:spcBef>
                <a:spcPct val="0"/>
              </a:spcBef>
              <a:buNone/>
            </a:pPr>
            <a:r>
              <a:rPr lang="en-GB" b="1" dirty="0" smtClean="0">
                <a:latin typeface="Arial" panose="020B0604020202020204" pitchFamily="34" charset="0"/>
                <a:cs typeface="Arial" panose="020B0604020202020204" pitchFamily="34" charset="0"/>
              </a:rPr>
              <a:t>What does it do?</a:t>
            </a:r>
          </a:p>
          <a:p>
            <a:pPr eaLnBrk="1" hangingPunct="1">
              <a:buFont typeface="Wingdings" pitchFamily="2" charset="2"/>
              <a:buChar char="§"/>
            </a:pPr>
            <a:r>
              <a:rPr lang="en-GB" dirty="0" smtClean="0">
                <a:latin typeface="Arial" panose="020B0604020202020204" pitchFamily="34" charset="0"/>
                <a:cs typeface="Arial" panose="020B0604020202020204" pitchFamily="34" charset="0"/>
              </a:rPr>
              <a:t>Provides a guide to the law and best practice in relation to fundraising activity throughout the United Kingdom</a:t>
            </a:r>
          </a:p>
          <a:p>
            <a:pPr eaLnBrk="1" hangingPunct="1">
              <a:buFont typeface="Wingdings" pitchFamily="2" charset="2"/>
              <a:buChar char="§"/>
            </a:pPr>
            <a:r>
              <a:rPr lang="en-GB" dirty="0" smtClean="0">
                <a:latin typeface="Arial" panose="020B0604020202020204" pitchFamily="34" charset="0"/>
                <a:cs typeface="Arial" panose="020B0604020202020204" pitchFamily="34" charset="0"/>
              </a:rPr>
              <a:t>Covers a wide range of activities, techniques and income streams </a:t>
            </a:r>
            <a:r>
              <a:rPr lang="en-GB" dirty="0" err="1" smtClean="0">
                <a:latin typeface="Arial" panose="020B0604020202020204" pitchFamily="34" charset="0"/>
                <a:cs typeface="Arial" panose="020B0604020202020204" pitchFamily="34" charset="0"/>
              </a:rPr>
              <a:t>eg</a:t>
            </a:r>
            <a:r>
              <a:rPr lang="en-GB" dirty="0" smtClean="0">
                <a:latin typeface="Arial" panose="020B0604020202020204" pitchFamily="34" charset="0"/>
                <a:cs typeface="Arial" panose="020B0604020202020204" pitchFamily="34" charset="0"/>
              </a:rPr>
              <a:t> working with volunteers; working with children; raffles &amp; lotteries; trusts</a:t>
            </a:r>
          </a:p>
          <a:p>
            <a:pPr eaLnBrk="1" hangingPunct="1">
              <a:buFont typeface="Wingdings" pitchFamily="2" charset="2"/>
              <a:buChar char="§"/>
            </a:pPr>
            <a:r>
              <a:rPr lang="en-GB" dirty="0" smtClean="0">
                <a:latin typeface="Arial" panose="020B0604020202020204" pitchFamily="34" charset="0"/>
                <a:cs typeface="Arial" panose="020B0604020202020204" pitchFamily="34" charset="0"/>
              </a:rPr>
              <a:t>Gives current guidance and thinking; the Code is reviewed and updated whenever a need is identified</a:t>
            </a:r>
          </a:p>
        </p:txBody>
      </p:sp>
      <p:sp>
        <p:nvSpPr>
          <p:cNvPr id="2" name="Slide Number Placeholder 1"/>
          <p:cNvSpPr>
            <a:spLocks noGrp="1"/>
          </p:cNvSpPr>
          <p:nvPr>
            <p:ph type="sldNum" sz="quarter" idx="12"/>
          </p:nvPr>
        </p:nvSpPr>
        <p:spPr/>
        <p:txBody>
          <a:bodyPr>
            <a:normAutofit/>
          </a:bodyPr>
          <a:lstStyle/>
          <a:p>
            <a:fld id="{F626C1B0-C6A3-41B3-90CE-1FCF98A053E5}" type="slidenum">
              <a:rPr lang="en-GB" smtClean="0"/>
              <a:pPr/>
              <a:t>8</a:t>
            </a:fld>
            <a:endParaRPr lang="en-GB"/>
          </a:p>
        </p:txBody>
      </p:sp>
    </p:spTree>
    <p:extLst>
      <p:ext uri="{BB962C8B-B14F-4D97-AF65-F5344CB8AC3E}">
        <p14:creationId xmlns:p14="http://schemas.microsoft.com/office/powerpoint/2010/main" val="2668947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360" y="1124746"/>
            <a:ext cx="11856640" cy="1368151"/>
          </a:xfrm>
        </p:spPr>
        <p:txBody>
          <a:bodyPr>
            <a:noAutofit/>
          </a:bodyPr>
          <a:lstStyle/>
          <a:p>
            <a:r>
              <a:rPr lang="en-GB" sz="4000" b="1" dirty="0" smtClean="0">
                <a:solidFill>
                  <a:srgbClr val="0070C0"/>
                </a:solidFill>
                <a:latin typeface="Arial" panose="020B0604020202020204" pitchFamily="34" charset="0"/>
                <a:cs typeface="Arial" panose="020B0604020202020204" pitchFamily="34" charset="0"/>
              </a:rPr>
              <a:t>The spirit of the Code </a:t>
            </a:r>
            <a:r>
              <a:rPr lang="en-GB" sz="4000" dirty="0" smtClean="0">
                <a:solidFill>
                  <a:srgbClr val="0070C0"/>
                </a:solidFill>
                <a:latin typeface="Arial" panose="020B0604020202020204" pitchFamily="34" charset="0"/>
                <a:cs typeface="Arial" panose="020B0604020202020204" pitchFamily="34" charset="0"/>
              </a:rPr>
              <a:t/>
            </a:r>
            <a:br>
              <a:rPr lang="en-GB" sz="4000" dirty="0" smtClean="0">
                <a:solidFill>
                  <a:srgbClr val="0070C0"/>
                </a:solidFill>
                <a:latin typeface="Arial" panose="020B0604020202020204" pitchFamily="34" charset="0"/>
                <a:cs typeface="Arial" panose="020B0604020202020204" pitchFamily="34" charset="0"/>
              </a:rPr>
            </a:br>
            <a:r>
              <a:rPr lang="en-GB" sz="4000" dirty="0" smtClean="0">
                <a:solidFill>
                  <a:srgbClr val="0070C0"/>
                </a:solidFill>
                <a:latin typeface="Arial" panose="020B0604020202020204" pitchFamily="34" charset="0"/>
                <a:cs typeface="Arial" panose="020B0604020202020204" pitchFamily="34" charset="0"/>
              </a:rPr>
              <a:t/>
            </a:r>
            <a:br>
              <a:rPr lang="en-GB" sz="4000" dirty="0" smtClean="0">
                <a:solidFill>
                  <a:srgbClr val="0070C0"/>
                </a:solidFill>
                <a:latin typeface="Arial" panose="020B0604020202020204" pitchFamily="34" charset="0"/>
                <a:cs typeface="Arial" panose="020B0604020202020204" pitchFamily="34" charset="0"/>
              </a:rPr>
            </a:br>
            <a:r>
              <a:rPr lang="en-GB" sz="4000" dirty="0" smtClean="0">
                <a:solidFill>
                  <a:srgbClr val="0070C0"/>
                </a:solidFill>
                <a:latin typeface="Arial" panose="020B0604020202020204" pitchFamily="34" charset="0"/>
                <a:cs typeface="Arial" panose="020B0604020202020204" pitchFamily="34" charset="0"/>
              </a:rPr>
              <a:t/>
            </a:r>
            <a:br>
              <a:rPr lang="en-GB" sz="4000" dirty="0" smtClean="0">
                <a:solidFill>
                  <a:srgbClr val="0070C0"/>
                </a:solidFill>
                <a:latin typeface="Arial" panose="020B0604020202020204" pitchFamily="34" charset="0"/>
                <a:cs typeface="Arial" panose="020B0604020202020204" pitchFamily="34" charset="0"/>
              </a:rPr>
            </a:br>
            <a:endParaRPr lang="en-GB" sz="4000"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81025" y="1576134"/>
            <a:ext cx="10991849" cy="4900742"/>
          </a:xfrm>
        </p:spPr>
        <p:txBody>
          <a:bodyPr>
            <a:normAutofit fontScale="92500" lnSpcReduction="20000"/>
          </a:bodyPr>
          <a:lstStyle/>
          <a:p>
            <a:pPr marL="0" indent="0">
              <a:lnSpc>
                <a:spcPct val="120000"/>
              </a:lnSpc>
              <a:buNone/>
              <a:defRPr/>
            </a:pPr>
            <a:r>
              <a:rPr lang="en-GB" dirty="0" smtClean="0">
                <a:latin typeface="Arial" panose="020B0604020202020204" pitchFamily="34" charset="0"/>
                <a:cs typeface="Arial" panose="020B0604020202020204" pitchFamily="34" charset="0"/>
              </a:rPr>
              <a:t>Is summed up in four key values:</a:t>
            </a:r>
          </a:p>
          <a:p>
            <a:pPr marL="0" indent="0" algn="ctr">
              <a:lnSpc>
                <a:spcPct val="120000"/>
              </a:lnSpc>
              <a:buNone/>
              <a:defRPr/>
            </a:pPr>
            <a:r>
              <a:rPr lang="en-GB" sz="5800" b="1" dirty="0" smtClean="0">
                <a:solidFill>
                  <a:srgbClr val="C00000"/>
                </a:solidFill>
                <a:latin typeface="Arial" panose="020B0604020202020204" pitchFamily="34" charset="0"/>
                <a:cs typeface="Arial" panose="020B0604020202020204" pitchFamily="34" charset="0"/>
              </a:rPr>
              <a:t>Legal</a:t>
            </a:r>
          </a:p>
          <a:p>
            <a:pPr marL="0" indent="0" algn="ctr">
              <a:lnSpc>
                <a:spcPct val="120000"/>
              </a:lnSpc>
              <a:buNone/>
              <a:defRPr/>
            </a:pPr>
            <a:r>
              <a:rPr lang="en-GB" sz="5800" b="1" dirty="0" smtClean="0">
                <a:solidFill>
                  <a:schemeClr val="accent3">
                    <a:lumMod val="50000"/>
                  </a:schemeClr>
                </a:solidFill>
                <a:latin typeface="Arial" panose="020B0604020202020204" pitchFamily="34" charset="0"/>
                <a:cs typeface="Arial" panose="020B0604020202020204" pitchFamily="34" charset="0"/>
              </a:rPr>
              <a:t>Open</a:t>
            </a:r>
          </a:p>
          <a:p>
            <a:pPr marL="0" indent="0" algn="ctr">
              <a:lnSpc>
                <a:spcPct val="120000"/>
              </a:lnSpc>
              <a:buNone/>
              <a:defRPr/>
            </a:pPr>
            <a:r>
              <a:rPr lang="en-GB" sz="5800" b="1" dirty="0" smtClean="0">
                <a:solidFill>
                  <a:schemeClr val="accent4">
                    <a:lumMod val="75000"/>
                  </a:schemeClr>
                </a:solidFill>
                <a:latin typeface="Arial" panose="020B0604020202020204" pitchFamily="34" charset="0"/>
                <a:cs typeface="Arial" panose="020B0604020202020204" pitchFamily="34" charset="0"/>
              </a:rPr>
              <a:t>Honest</a:t>
            </a:r>
          </a:p>
          <a:p>
            <a:pPr marL="0" indent="0" algn="ctr">
              <a:lnSpc>
                <a:spcPct val="120000"/>
              </a:lnSpc>
              <a:buNone/>
              <a:defRPr/>
            </a:pPr>
            <a:r>
              <a:rPr lang="en-GB" sz="5800" b="1" dirty="0" smtClean="0">
                <a:solidFill>
                  <a:schemeClr val="accent5">
                    <a:lumMod val="50000"/>
                  </a:schemeClr>
                </a:solidFill>
                <a:latin typeface="Arial" panose="020B0604020202020204" pitchFamily="34" charset="0"/>
                <a:cs typeface="Arial" panose="020B0604020202020204" pitchFamily="34" charset="0"/>
              </a:rPr>
              <a:t>Respectful</a:t>
            </a:r>
          </a:p>
          <a:p>
            <a:pPr marL="0" indent="0">
              <a:buNone/>
              <a:defRPr/>
            </a:pPr>
            <a:r>
              <a:rPr lang="en-GB" sz="3200" dirty="0" smtClean="0">
                <a:solidFill>
                  <a:schemeClr val="accent5">
                    <a:lumMod val="50000"/>
                  </a:schemeClr>
                </a:solidFill>
                <a:latin typeface="Arial" panose="020B0604020202020204" pitchFamily="34" charset="0"/>
                <a:cs typeface="Arial" panose="020B0604020202020204" pitchFamily="34" charset="0"/>
              </a:rPr>
              <a:t>Available at: </a:t>
            </a:r>
            <a:r>
              <a:rPr lang="en-GB" sz="3200" dirty="0" smtClean="0">
                <a:solidFill>
                  <a:schemeClr val="accent5">
                    <a:lumMod val="50000"/>
                  </a:schemeClr>
                </a:solidFill>
                <a:latin typeface="Arial" panose="020B0604020202020204" pitchFamily="34" charset="0"/>
                <a:cs typeface="Arial" panose="020B0604020202020204" pitchFamily="34" charset="0"/>
                <a:hlinkClick r:id="rId2"/>
              </a:rPr>
              <a:t>www.institute-of-fundraising.org.uk/code</a:t>
            </a:r>
            <a:endParaRPr lang="en-GB" sz="3200" dirty="0">
              <a:solidFill>
                <a:schemeClr val="accent5">
                  <a:lumMod val="50000"/>
                </a:schemeClr>
              </a:solidFill>
              <a:latin typeface="Arial" panose="020B0604020202020204" pitchFamily="34" charset="0"/>
              <a:cs typeface="Arial" panose="020B0604020202020204" pitchFamily="34" charset="0"/>
            </a:endParaRPr>
          </a:p>
          <a:p>
            <a:pPr marL="0" indent="0">
              <a:buNone/>
              <a:defRPr/>
            </a:pPr>
            <a:endParaRPr lang="en-GB" sz="3200" dirty="0">
              <a:solidFill>
                <a:schemeClr val="accent5">
                  <a:lumMod val="50000"/>
                </a:schemeClr>
              </a:solidFill>
              <a:latin typeface="Calibri" panose="020F0502020204030204" pitchFamily="34" charset="0"/>
            </a:endParaRPr>
          </a:p>
        </p:txBody>
      </p:sp>
      <p:sp>
        <p:nvSpPr>
          <p:cNvPr id="4" name="Slide Number Placeholder 3"/>
          <p:cNvSpPr>
            <a:spLocks noGrp="1"/>
          </p:cNvSpPr>
          <p:nvPr>
            <p:ph type="sldNum" sz="quarter" idx="12"/>
          </p:nvPr>
        </p:nvSpPr>
        <p:spPr/>
        <p:txBody>
          <a:bodyPr>
            <a:normAutofit/>
          </a:bodyPr>
          <a:lstStyle/>
          <a:p>
            <a:fld id="{F626C1B0-C6A3-41B3-90CE-1FCF98A053E5}" type="slidenum">
              <a:rPr lang="en-GB" smtClean="0"/>
              <a:pPr/>
              <a:t>9</a:t>
            </a:fld>
            <a:endParaRPr lang="en-GB"/>
          </a:p>
        </p:txBody>
      </p:sp>
    </p:spTree>
    <p:extLst>
      <p:ext uri="{BB962C8B-B14F-4D97-AF65-F5344CB8AC3E}">
        <p14:creationId xmlns:p14="http://schemas.microsoft.com/office/powerpoint/2010/main" val="2753597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625" y="95169"/>
            <a:ext cx="10515600" cy="1325563"/>
          </a:xfrm>
        </p:spPr>
        <p:txBody>
          <a:bodyPr>
            <a:normAutofit/>
          </a:bodyPr>
          <a:lstStyle/>
          <a:p>
            <a:r>
              <a:rPr lang="en-GB" sz="4000" b="1" dirty="0">
                <a:solidFill>
                  <a:srgbClr val="0070C0"/>
                </a:solidFill>
                <a:latin typeface="Arial" panose="020B0604020202020204" pitchFamily="34" charset="0"/>
                <a:cs typeface="Arial" panose="020B0604020202020204" pitchFamily="34" charset="0"/>
              </a:rPr>
              <a:t>…so what’s </a:t>
            </a:r>
            <a:r>
              <a:rPr lang="en-GB" sz="4000" b="1" dirty="0" smtClean="0">
                <a:solidFill>
                  <a:srgbClr val="0070C0"/>
                </a:solidFill>
                <a:latin typeface="Arial" panose="020B0604020202020204" pitchFamily="34" charset="0"/>
                <a:cs typeface="Arial" panose="020B0604020202020204" pitchFamily="34" charset="0"/>
              </a:rPr>
              <a:t>happened?  </a:t>
            </a:r>
            <a:endParaRPr lang="en-GB" sz="4000" b="1"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87927" y="1565564"/>
            <a:ext cx="11152909" cy="4932218"/>
          </a:xfrm>
        </p:spPr>
        <p:txBody>
          <a:bodyPr>
            <a:normAutofit fontScale="55000" lnSpcReduction="20000"/>
          </a:bodyPr>
          <a:lstStyle/>
          <a:p>
            <a:r>
              <a:rPr lang="en-GB" sz="4400" dirty="0">
                <a:latin typeface="Arial" panose="020B0604020202020204" pitchFamily="34" charset="0"/>
                <a:cs typeface="Arial" panose="020B0604020202020204" pitchFamily="34" charset="0"/>
              </a:rPr>
              <a:t>June – Fundraising Standards Board released </a:t>
            </a:r>
            <a:r>
              <a:rPr lang="en-GB" sz="4400" dirty="0" smtClean="0">
                <a:latin typeface="Arial" panose="020B0604020202020204" pitchFamily="34" charset="0"/>
                <a:cs typeface="Arial" panose="020B0604020202020204" pitchFamily="34" charset="0"/>
              </a:rPr>
              <a:t>an</a:t>
            </a:r>
          </a:p>
          <a:p>
            <a:pPr marL="0" indent="0">
              <a:buNone/>
            </a:pPr>
            <a:r>
              <a:rPr lang="en-GB" sz="4400" dirty="0" smtClean="0">
                <a:latin typeface="Arial" panose="020B0604020202020204" pitchFamily="34" charset="0"/>
                <a:cs typeface="Arial" panose="020B0604020202020204" pitchFamily="34" charset="0"/>
              </a:rPr>
              <a:t>    ‘</a:t>
            </a:r>
            <a:r>
              <a:rPr lang="en-GB" sz="4400" dirty="0">
                <a:latin typeface="Arial" panose="020B0604020202020204" pitchFamily="34" charset="0"/>
                <a:cs typeface="Arial" panose="020B0604020202020204" pitchFamily="34" charset="0"/>
              </a:rPr>
              <a:t>interim report’ into their findings from the </a:t>
            </a:r>
            <a:r>
              <a:rPr lang="en-GB" sz="4400" dirty="0" smtClean="0">
                <a:latin typeface="Arial" panose="020B0604020202020204" pitchFamily="34" charset="0"/>
                <a:cs typeface="Arial" panose="020B0604020202020204" pitchFamily="34" charset="0"/>
              </a:rPr>
              <a:t>complaints</a:t>
            </a:r>
          </a:p>
          <a:p>
            <a:pPr marL="0" indent="0">
              <a:buNone/>
            </a:pPr>
            <a:r>
              <a:rPr lang="en-GB" sz="4400" dirty="0" smtClean="0">
                <a:latin typeface="Arial" panose="020B0604020202020204" pitchFamily="34" charset="0"/>
                <a:cs typeface="Arial" panose="020B0604020202020204" pitchFamily="34" charset="0"/>
              </a:rPr>
              <a:t>    </a:t>
            </a:r>
            <a:r>
              <a:rPr lang="en-GB" sz="4400" dirty="0">
                <a:latin typeface="Arial" panose="020B0604020202020204" pitchFamily="34" charset="0"/>
                <a:cs typeface="Arial" panose="020B0604020202020204" pitchFamily="34" charset="0"/>
              </a:rPr>
              <a:t>they had received following the death of Olive Cooke </a:t>
            </a:r>
            <a:endParaRPr lang="en-GB" sz="4400" dirty="0" smtClean="0">
              <a:latin typeface="Arial" panose="020B0604020202020204" pitchFamily="34" charset="0"/>
              <a:cs typeface="Arial" panose="020B0604020202020204" pitchFamily="34" charset="0"/>
            </a:endParaRPr>
          </a:p>
          <a:p>
            <a:pPr marL="0" indent="0">
              <a:buNone/>
            </a:pPr>
            <a:r>
              <a:rPr lang="en-GB" sz="4400" dirty="0" smtClean="0">
                <a:latin typeface="Arial" panose="020B0604020202020204" pitchFamily="34" charset="0"/>
                <a:cs typeface="Arial" panose="020B0604020202020204" pitchFamily="34" charset="0"/>
              </a:rPr>
              <a:t>    with </a:t>
            </a:r>
            <a:r>
              <a:rPr lang="en-GB" sz="4400" dirty="0">
                <a:latin typeface="Arial" panose="020B0604020202020204" pitchFamily="34" charset="0"/>
                <a:cs typeface="Arial" panose="020B0604020202020204" pitchFamily="34" charset="0"/>
              </a:rPr>
              <a:t>a number of recommendations</a:t>
            </a:r>
          </a:p>
          <a:p>
            <a:endParaRPr lang="en-GB" sz="4400" dirty="0">
              <a:latin typeface="Arial" panose="020B0604020202020204" pitchFamily="34" charset="0"/>
              <a:cs typeface="Arial" panose="020B0604020202020204" pitchFamily="34" charset="0"/>
            </a:endParaRPr>
          </a:p>
          <a:p>
            <a:r>
              <a:rPr lang="en-GB" sz="4400" dirty="0">
                <a:latin typeface="Arial" panose="020B0604020202020204" pitchFamily="34" charset="0"/>
                <a:cs typeface="Arial" panose="020B0604020202020204" pitchFamily="34" charset="0"/>
              </a:rPr>
              <a:t>June – </a:t>
            </a:r>
            <a:r>
              <a:rPr lang="en-GB" sz="4400" dirty="0" err="1">
                <a:latin typeface="Arial" panose="020B0604020202020204" pitchFamily="34" charset="0"/>
                <a:cs typeface="Arial" panose="020B0604020202020204" pitchFamily="34" charset="0"/>
              </a:rPr>
              <a:t>IoF</a:t>
            </a:r>
            <a:r>
              <a:rPr lang="en-GB" sz="4400" dirty="0">
                <a:latin typeface="Arial" panose="020B0604020202020204" pitchFamily="34" charset="0"/>
                <a:cs typeface="Arial" panose="020B0604020202020204" pitchFamily="34" charset="0"/>
              </a:rPr>
              <a:t> made some changes to the Code of Practice</a:t>
            </a:r>
          </a:p>
          <a:p>
            <a:pPr marL="0" indent="0">
              <a:buNone/>
            </a:pPr>
            <a:r>
              <a:rPr lang="en-GB" sz="4400" dirty="0" smtClean="0">
                <a:latin typeface="Arial" panose="020B0604020202020204" pitchFamily="34" charset="0"/>
                <a:cs typeface="Arial" panose="020B0604020202020204" pitchFamily="34" charset="0"/>
              </a:rPr>
              <a:t>    Political pressure – “Olive’s law”</a:t>
            </a:r>
          </a:p>
          <a:p>
            <a:pPr marL="0" indent="0">
              <a:buNone/>
            </a:pPr>
            <a:r>
              <a:rPr lang="en-GB" sz="4400" dirty="0" smtClean="0">
                <a:latin typeface="Arial" panose="020B0604020202020204" pitchFamily="34" charset="0"/>
                <a:cs typeface="Arial" panose="020B0604020202020204" pitchFamily="34" charset="0"/>
              </a:rPr>
              <a:t>    BBC One Show and ‘opt out letter’</a:t>
            </a:r>
          </a:p>
          <a:p>
            <a:pPr marL="0" indent="0">
              <a:buNone/>
            </a:pPr>
            <a:endParaRPr lang="en-GB" sz="3800" dirty="0">
              <a:latin typeface="Arial" panose="020B0604020202020204" pitchFamily="34" charset="0"/>
              <a:cs typeface="Arial" panose="020B0604020202020204" pitchFamily="34" charset="0"/>
            </a:endParaRPr>
          </a:p>
          <a:p>
            <a:pPr marL="0" indent="0">
              <a:buNone/>
            </a:pPr>
            <a:r>
              <a:rPr lang="en-GB" sz="4400" dirty="0" smtClean="0">
                <a:latin typeface="Arial" panose="020B0604020202020204" pitchFamily="34" charset="0"/>
                <a:cs typeface="Arial" panose="020B0604020202020204" pitchFamily="34" charset="0"/>
              </a:rPr>
              <a:t>Undercover investigations:</a:t>
            </a:r>
          </a:p>
          <a:p>
            <a:pPr marL="0" indent="0">
              <a:buNone/>
            </a:pPr>
            <a:endParaRPr lang="en-GB" sz="4400" dirty="0">
              <a:latin typeface="Arial" panose="020B0604020202020204" pitchFamily="34" charset="0"/>
              <a:cs typeface="Arial" panose="020B0604020202020204" pitchFamily="34" charset="0"/>
            </a:endParaRPr>
          </a:p>
          <a:p>
            <a:pPr>
              <a:buFontTx/>
              <a:buChar char="-"/>
            </a:pPr>
            <a:r>
              <a:rPr lang="en-GB" sz="4400" dirty="0" smtClean="0">
                <a:latin typeface="Arial" panose="020B0604020202020204" pitchFamily="34" charset="0"/>
                <a:cs typeface="Arial" panose="020B0604020202020204" pitchFamily="34" charset="0"/>
              </a:rPr>
              <a:t>Telephone fundraising agencies</a:t>
            </a:r>
          </a:p>
          <a:p>
            <a:pPr>
              <a:buFontTx/>
              <a:buChar char="-"/>
            </a:pPr>
            <a:r>
              <a:rPr lang="en-GB" sz="4400" dirty="0" smtClean="0">
                <a:latin typeface="Arial" panose="020B0604020202020204" pitchFamily="34" charset="0"/>
                <a:cs typeface="Arial" panose="020B0604020202020204" pitchFamily="34" charset="0"/>
              </a:rPr>
              <a:t>Data sharing and selling</a:t>
            </a:r>
          </a:p>
          <a:p>
            <a:pPr>
              <a:buFontTx/>
              <a:buChar char="-"/>
            </a:pPr>
            <a:endParaRPr lang="en-GB" dirty="0"/>
          </a:p>
          <a:p>
            <a:pPr marL="0" indent="0">
              <a:buNone/>
            </a:pPr>
            <a:endParaRPr lang="en-GB" dirty="0"/>
          </a:p>
          <a:p>
            <a:pPr marL="0" indent="0">
              <a:buNone/>
            </a:pP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0966" y="1913210"/>
            <a:ext cx="2824436" cy="1879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http://cached.imagescaler.hbpl.co.uk/resize/scaleWidth/580/offlinehbpl.hbpl.co.uk/news/NST/DataSharing-201509011253307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0966" y="4618071"/>
            <a:ext cx="2824436" cy="1879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317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smtClean="0">
                <a:solidFill>
                  <a:srgbClr val="0070C0"/>
                </a:solidFill>
                <a:latin typeface="Arial" panose="020B0604020202020204" pitchFamily="34" charset="0"/>
                <a:cs typeface="Arial" panose="020B0604020202020204" pitchFamily="34" charset="0"/>
              </a:rPr>
              <a:t>And Now . . . . .  </a:t>
            </a:r>
            <a:endParaRPr lang="en-GB" sz="4000" b="1"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endParaRPr lang="en-GB" sz="2400" dirty="0" smtClean="0"/>
          </a:p>
          <a:p>
            <a:pPr marL="0" indent="0">
              <a:buNone/>
            </a:pPr>
            <a:r>
              <a:rPr lang="en-GB" sz="2400" dirty="0" smtClean="0">
                <a:latin typeface="Arial" panose="020B0604020202020204" pitchFamily="34" charset="0"/>
                <a:cs typeface="Arial" panose="020B0604020202020204" pitchFamily="34" charset="0"/>
              </a:rPr>
              <a:t>The </a:t>
            </a:r>
            <a:r>
              <a:rPr lang="en-GB" sz="2400" dirty="0">
                <a:latin typeface="Arial" panose="020B0604020202020204" pitchFamily="34" charset="0"/>
                <a:cs typeface="Arial" panose="020B0604020202020204" pitchFamily="34" charset="0"/>
              </a:rPr>
              <a:t>whole system of regulation of fundraising is being reviewed</a:t>
            </a:r>
          </a:p>
          <a:p>
            <a:pPr marL="0" indent="0">
              <a:buNone/>
            </a:pP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Sir Stuart Etherington review of fundraising </a:t>
            </a:r>
            <a:r>
              <a:rPr lang="en-GB" sz="2400" dirty="0" smtClean="0">
                <a:latin typeface="Arial" panose="020B0604020202020204" pitchFamily="34" charset="0"/>
                <a:cs typeface="Arial" panose="020B0604020202020204" pitchFamily="34" charset="0"/>
              </a:rPr>
              <a:t>self-regulation commissioned by Westminster</a:t>
            </a:r>
          </a:p>
          <a:p>
            <a:pPr marL="0" indent="0">
              <a:buNone/>
            </a:pPr>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SCVO </a:t>
            </a:r>
            <a:r>
              <a:rPr lang="en-GB" sz="2400" dirty="0">
                <a:latin typeface="Arial" panose="020B0604020202020204" pitchFamily="34" charset="0"/>
                <a:cs typeface="Arial" panose="020B0604020202020204" pitchFamily="34" charset="0"/>
              </a:rPr>
              <a:t>review in </a:t>
            </a:r>
            <a:r>
              <a:rPr lang="en-GB" sz="2400" dirty="0" smtClean="0">
                <a:latin typeface="Arial" panose="020B0604020202020204" pitchFamily="34" charset="0"/>
                <a:cs typeface="Arial" panose="020B0604020202020204" pitchFamily="34" charset="0"/>
              </a:rPr>
              <a:t>Scotland commissioned by Scottish Government</a:t>
            </a:r>
          </a:p>
          <a:p>
            <a:pPr marL="0" indent="0">
              <a:buNone/>
            </a:pPr>
            <a:endParaRPr lang="en-GB" sz="2400" dirty="0" smtClean="0">
              <a:latin typeface="Arial" panose="020B0604020202020204" pitchFamily="34" charset="0"/>
              <a:cs typeface="Arial" panose="020B0604020202020204" pitchFamily="34" charset="0"/>
            </a:endParaRPr>
          </a:p>
          <a:p>
            <a:pPr marL="0" indent="0">
              <a:buNone/>
            </a:pPr>
            <a:endParaRPr lang="en-GB" sz="2400" dirty="0" smtClean="0"/>
          </a:p>
          <a:p>
            <a:endParaRPr lang="en-GB" sz="2400" dirty="0"/>
          </a:p>
          <a:p>
            <a:pPr marL="0" indent="0">
              <a:buNone/>
            </a:pPr>
            <a:endParaRPr lang="en-GB" sz="2400" dirty="0"/>
          </a:p>
        </p:txBody>
      </p:sp>
    </p:spTree>
    <p:extLst>
      <p:ext uri="{BB962C8B-B14F-4D97-AF65-F5344CB8AC3E}">
        <p14:creationId xmlns:p14="http://schemas.microsoft.com/office/powerpoint/2010/main" val="3869988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err="1" smtClean="0">
                <a:solidFill>
                  <a:srgbClr val="0070C0"/>
                </a:solidFill>
                <a:latin typeface="Arial" panose="020B0604020202020204" pitchFamily="34" charset="0"/>
                <a:cs typeface="Arial" panose="020B0604020202020204" pitchFamily="34" charset="0"/>
              </a:rPr>
              <a:t>Etherington</a:t>
            </a:r>
            <a:r>
              <a:rPr lang="en-GB" sz="4000" b="1" dirty="0" smtClean="0">
                <a:solidFill>
                  <a:srgbClr val="0070C0"/>
                </a:solidFill>
                <a:latin typeface="Arial" panose="020B0604020202020204" pitchFamily="34" charset="0"/>
                <a:cs typeface="Arial" panose="020B0604020202020204" pitchFamily="34" charset="0"/>
              </a:rPr>
              <a:t> Review:  </a:t>
            </a:r>
            <a:br>
              <a:rPr lang="en-GB" sz="4000" b="1" dirty="0" smtClean="0">
                <a:solidFill>
                  <a:srgbClr val="0070C0"/>
                </a:solidFill>
                <a:latin typeface="Arial" panose="020B0604020202020204" pitchFamily="34" charset="0"/>
                <a:cs typeface="Arial" panose="020B0604020202020204" pitchFamily="34" charset="0"/>
              </a:rPr>
            </a:br>
            <a:r>
              <a:rPr lang="en-GB" sz="4000" b="1" dirty="0" smtClean="0">
                <a:solidFill>
                  <a:srgbClr val="0070C0"/>
                </a:solidFill>
                <a:latin typeface="Arial" panose="020B0604020202020204" pitchFamily="34" charset="0"/>
                <a:cs typeface="Arial" panose="020B0604020202020204" pitchFamily="34" charset="0"/>
              </a:rPr>
              <a:t>recommendations  </a:t>
            </a:r>
            <a:endParaRPr lang="en-GB" sz="4000" b="1"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20000"/>
          </a:bodyPr>
          <a:lstStyle/>
          <a:p>
            <a:r>
              <a:rPr lang="en-GB" dirty="0" smtClean="0">
                <a:latin typeface="Arial" panose="020B0604020202020204" pitchFamily="34" charset="0"/>
                <a:cs typeface="Arial" panose="020B0604020202020204" pitchFamily="34" charset="0"/>
              </a:rPr>
              <a:t>Abolition FRSB – not fit for purpose</a:t>
            </a:r>
          </a:p>
          <a:p>
            <a:r>
              <a:rPr lang="en-GB" dirty="0" smtClean="0">
                <a:latin typeface="Arial" panose="020B0604020202020204" pitchFamily="34" charset="0"/>
                <a:cs typeface="Arial" panose="020B0604020202020204" pitchFamily="34" charset="0"/>
              </a:rPr>
              <a:t>Independent Fundraising Regulator (£2 million; 20 FTE)</a:t>
            </a:r>
          </a:p>
          <a:p>
            <a:r>
              <a:rPr lang="en-GB" dirty="0" smtClean="0">
                <a:latin typeface="Arial" panose="020B0604020202020204" pitchFamily="34" charset="0"/>
                <a:cs typeface="Arial" panose="020B0604020202020204" pitchFamily="34" charset="0"/>
              </a:rPr>
              <a:t>Universal application, paid </a:t>
            </a:r>
            <a:r>
              <a:rPr lang="en-GB" dirty="0">
                <a:latin typeface="Arial" panose="020B0604020202020204" pitchFamily="34" charset="0"/>
                <a:cs typeface="Arial" panose="020B0604020202020204" pitchFamily="34" charset="0"/>
              </a:rPr>
              <a:t>for by </a:t>
            </a:r>
            <a:r>
              <a:rPr lang="en-GB" dirty="0" smtClean="0">
                <a:latin typeface="Arial" panose="020B0604020202020204" pitchFamily="34" charset="0"/>
                <a:cs typeface="Arial" panose="020B0604020202020204" pitchFamily="34" charset="0"/>
              </a:rPr>
              <a:t>levy, stronger </a:t>
            </a:r>
            <a:r>
              <a:rPr lang="en-GB" dirty="0">
                <a:latin typeface="Arial" panose="020B0604020202020204" pitchFamily="34" charset="0"/>
                <a:cs typeface="Arial" panose="020B0604020202020204" pitchFamily="34" charset="0"/>
              </a:rPr>
              <a:t>sanctions</a:t>
            </a:r>
          </a:p>
          <a:p>
            <a:r>
              <a:rPr lang="en-GB" dirty="0" smtClean="0">
                <a:latin typeface="Arial" panose="020B0604020202020204" pitchFamily="34" charset="0"/>
                <a:cs typeface="Arial" panose="020B0604020202020204" pitchFamily="34" charset="0"/>
              </a:rPr>
              <a:t>Closer link to Charity Commission, OSCR, NICC</a:t>
            </a:r>
          </a:p>
          <a:p>
            <a:r>
              <a:rPr lang="en-GB" dirty="0" smtClean="0">
                <a:latin typeface="Arial" panose="020B0604020202020204" pitchFamily="34" charset="0"/>
                <a:cs typeface="Arial" panose="020B0604020202020204" pitchFamily="34" charset="0"/>
              </a:rPr>
              <a:t>Code of Fundraising to Fundraising Regulator</a:t>
            </a:r>
          </a:p>
          <a:p>
            <a:r>
              <a:rPr lang="en-GB" dirty="0" smtClean="0">
                <a:latin typeface="Arial" panose="020B0604020202020204" pitchFamily="34" charset="0"/>
                <a:cs typeface="Arial" panose="020B0604020202020204" pitchFamily="34" charset="0"/>
              </a:rPr>
              <a:t>Fundraising Practice Committee and Complaints Committee</a:t>
            </a:r>
          </a:p>
          <a:p>
            <a:r>
              <a:rPr lang="en-GB" dirty="0" smtClean="0">
                <a:latin typeface="Arial" panose="020B0604020202020204" pitchFamily="34" charset="0"/>
                <a:cs typeface="Arial" panose="020B0604020202020204" pitchFamily="34" charset="0"/>
              </a:rPr>
              <a:t>IoF and PFRA merge</a:t>
            </a:r>
          </a:p>
          <a:p>
            <a:endParaRPr lang="en-GB" dirty="0">
              <a:latin typeface="Arial" panose="020B0604020202020204" pitchFamily="34" charset="0"/>
              <a:cs typeface="Arial" panose="020B0604020202020204" pitchFamily="34" charset="0"/>
            </a:endParaRPr>
          </a:p>
          <a:p>
            <a:r>
              <a:rPr lang="en-GB" dirty="0" smtClean="0">
                <a:latin typeface="Arial" panose="020B0604020202020204" pitchFamily="34" charset="0"/>
                <a:cs typeface="Arial" panose="020B0604020202020204" pitchFamily="34" charset="0"/>
              </a:rPr>
              <a:t>Fundraising Preference Service</a:t>
            </a:r>
          </a:p>
          <a:p>
            <a:r>
              <a:rPr lang="en-GB" dirty="0" smtClean="0">
                <a:latin typeface="Arial" panose="020B0604020202020204" pitchFamily="34" charset="0"/>
                <a:cs typeface="Arial" panose="020B0604020202020204" pitchFamily="34" charset="0"/>
              </a:rPr>
              <a:t>Move to Opt-in</a:t>
            </a:r>
          </a:p>
          <a:p>
            <a:endParaRPr lang="en-GB" dirty="0" smtClean="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9934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smtClean="0">
                <a:solidFill>
                  <a:srgbClr val="0070C0"/>
                </a:solidFill>
                <a:latin typeface="Arial" panose="020B0604020202020204" pitchFamily="34" charset="0"/>
                <a:cs typeface="Arial" panose="020B0604020202020204" pitchFamily="34" charset="0"/>
              </a:rPr>
              <a:t>SCVO review  </a:t>
            </a:r>
            <a:endParaRPr lang="en-GB" sz="4000" b="1"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38200" y="1544639"/>
            <a:ext cx="10515600" cy="4676052"/>
          </a:xfrm>
        </p:spPr>
        <p:txBody>
          <a:bodyPr>
            <a:noAutofit/>
          </a:bodyPr>
          <a:lstStyle/>
          <a:p>
            <a:r>
              <a:rPr lang="en-GB" sz="2400" dirty="0">
                <a:latin typeface="Arial" panose="020B0604020202020204" pitchFamily="34" charset="0"/>
                <a:cs typeface="Arial" panose="020B0604020202020204" pitchFamily="34" charset="0"/>
              </a:rPr>
              <a:t>Trustees </a:t>
            </a:r>
            <a:r>
              <a:rPr lang="en-GB" sz="2400" dirty="0" smtClean="0">
                <a:latin typeface="Arial" panose="020B0604020202020204" pitchFamily="34" charset="0"/>
                <a:cs typeface="Arial" panose="020B0604020202020204" pitchFamily="34" charset="0"/>
              </a:rPr>
              <a:t>to </a:t>
            </a:r>
            <a:r>
              <a:rPr lang="en-GB" sz="2400" dirty="0">
                <a:latin typeface="Arial" panose="020B0604020202020204" pitchFamily="34" charset="0"/>
                <a:cs typeface="Arial" panose="020B0604020202020204" pitchFamily="34" charset="0"/>
              </a:rPr>
              <a:t>take responsibility for their </a:t>
            </a:r>
            <a:r>
              <a:rPr lang="en-GB" sz="2400" dirty="0" smtClean="0">
                <a:latin typeface="Arial" panose="020B0604020202020204" pitchFamily="34" charset="0"/>
                <a:cs typeface="Arial" panose="020B0604020202020204" pitchFamily="34" charset="0"/>
              </a:rPr>
              <a:t>charities fundraising </a:t>
            </a:r>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Views </a:t>
            </a:r>
            <a:r>
              <a:rPr lang="en-GB" sz="2400" dirty="0">
                <a:latin typeface="Arial" panose="020B0604020202020204" pitchFamily="34" charset="0"/>
                <a:cs typeface="Arial" panose="020B0604020202020204" pitchFamily="34" charset="0"/>
              </a:rPr>
              <a:t>of the public and donors </a:t>
            </a:r>
            <a:r>
              <a:rPr lang="en-GB" sz="2400" dirty="0" smtClean="0">
                <a:latin typeface="Arial" panose="020B0604020202020204" pitchFamily="34" charset="0"/>
                <a:cs typeface="Arial" panose="020B0604020202020204" pitchFamily="34" charset="0"/>
              </a:rPr>
              <a:t>aren’t </a:t>
            </a:r>
            <a:r>
              <a:rPr lang="en-GB" sz="2400" dirty="0">
                <a:latin typeface="Arial" panose="020B0604020202020204" pitchFamily="34" charset="0"/>
                <a:cs typeface="Arial" panose="020B0604020202020204" pitchFamily="34" charset="0"/>
              </a:rPr>
              <a:t>sufficiently represented</a:t>
            </a:r>
          </a:p>
          <a:p>
            <a:r>
              <a:rPr lang="en-GB" sz="2400" dirty="0" smtClean="0">
                <a:latin typeface="Arial" panose="020B0604020202020204" pitchFamily="34" charset="0"/>
                <a:cs typeface="Arial" panose="020B0604020202020204" pitchFamily="34" charset="0"/>
              </a:rPr>
              <a:t>Sharp </a:t>
            </a:r>
            <a:r>
              <a:rPr lang="en-GB" sz="2400" dirty="0">
                <a:latin typeface="Arial" panose="020B0604020202020204" pitchFamily="34" charset="0"/>
                <a:cs typeface="Arial" panose="020B0604020202020204" pitchFamily="34" charset="0"/>
              </a:rPr>
              <a:t>increase in concerns expressed about fundraising practices</a:t>
            </a:r>
          </a:p>
          <a:p>
            <a:r>
              <a:rPr lang="en-GB" sz="2400" dirty="0" smtClean="0">
                <a:latin typeface="Arial" panose="020B0604020202020204" pitchFamily="34" charset="0"/>
                <a:cs typeface="Arial" panose="020B0604020202020204" pitchFamily="34" charset="0"/>
              </a:rPr>
              <a:t>IoF should take </a:t>
            </a:r>
            <a:r>
              <a:rPr lang="en-GB" sz="2400" dirty="0">
                <a:latin typeface="Arial" panose="020B0604020202020204" pitchFamily="34" charset="0"/>
                <a:cs typeface="Arial" panose="020B0604020202020204" pitchFamily="34" charset="0"/>
              </a:rPr>
              <a:t>the lead in changing the culture in </a:t>
            </a:r>
            <a:r>
              <a:rPr lang="en-GB" sz="2400" dirty="0" smtClean="0">
                <a:latin typeface="Arial" panose="020B0604020202020204" pitchFamily="34" charset="0"/>
                <a:cs typeface="Arial" panose="020B0604020202020204" pitchFamily="34" charset="0"/>
              </a:rPr>
              <a:t>fundraising</a:t>
            </a:r>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Possibility </a:t>
            </a:r>
            <a:r>
              <a:rPr lang="en-GB" sz="2400" dirty="0">
                <a:latin typeface="Arial" panose="020B0604020202020204" pitchFamily="34" charset="0"/>
                <a:cs typeface="Arial" panose="020B0604020202020204" pitchFamily="34" charset="0"/>
              </a:rPr>
              <a:t>of a Scottish fundraising regulator being set up . </a:t>
            </a:r>
            <a:r>
              <a:rPr lang="en-GB" sz="2400" dirty="0" smtClean="0">
                <a:latin typeface="Arial" panose="020B0604020202020204" pitchFamily="34" charset="0"/>
                <a:cs typeface="Arial" panose="020B0604020202020204" pitchFamily="34" charset="0"/>
              </a:rPr>
              <a:t>“Scottish </a:t>
            </a:r>
            <a:r>
              <a:rPr lang="en-GB" sz="2400" dirty="0">
                <a:latin typeface="Arial" panose="020B0604020202020204" pitchFamily="34" charset="0"/>
                <a:cs typeface="Arial" panose="020B0604020202020204" pitchFamily="34" charset="0"/>
              </a:rPr>
              <a:t>based charities overall favour a fully devolved Scottish system whereas cross border charities see UK set up as </a:t>
            </a:r>
            <a:r>
              <a:rPr lang="en-GB" sz="2400" dirty="0" smtClean="0">
                <a:latin typeface="Arial" panose="020B0604020202020204" pitchFamily="34" charset="0"/>
                <a:cs typeface="Arial" panose="020B0604020202020204" pitchFamily="34" charset="0"/>
              </a:rPr>
              <a:t>fine”</a:t>
            </a:r>
            <a:endParaRPr lang="en-GB" sz="2400" dirty="0">
              <a:latin typeface="Arial" panose="020B0604020202020204" pitchFamily="34" charset="0"/>
              <a:cs typeface="Arial" panose="020B0604020202020204" pitchFamily="34" charset="0"/>
            </a:endParaRPr>
          </a:p>
          <a:p>
            <a:r>
              <a:rPr lang="en-GB" sz="2400" dirty="0" smtClean="0">
                <a:latin typeface="Arial" panose="020B0604020202020204" pitchFamily="34" charset="0"/>
                <a:cs typeface="Arial" panose="020B0604020202020204" pitchFamily="34" charset="0"/>
              </a:rPr>
              <a:t>Sanctions </a:t>
            </a:r>
            <a:r>
              <a:rPr lang="en-GB" sz="2400" dirty="0">
                <a:latin typeface="Arial" panose="020B0604020202020204" pitchFamily="34" charset="0"/>
                <a:cs typeface="Arial" panose="020B0604020202020204" pitchFamily="34" charset="0"/>
              </a:rPr>
              <a:t>should be decided by charities themselves and enforced by an “appropriate regulator”</a:t>
            </a:r>
          </a:p>
          <a:p>
            <a:r>
              <a:rPr lang="en-GB" sz="2400" dirty="0">
                <a:latin typeface="Arial" panose="020B0604020202020204" pitchFamily="34" charset="0"/>
                <a:cs typeface="Arial" panose="020B0604020202020204" pitchFamily="34" charset="0"/>
              </a:rPr>
              <a:t>C</a:t>
            </a:r>
            <a:r>
              <a:rPr lang="en-GB" sz="2400" dirty="0" smtClean="0">
                <a:latin typeface="Arial" panose="020B0604020202020204" pitchFamily="34" charset="0"/>
                <a:cs typeface="Arial" panose="020B0604020202020204" pitchFamily="34" charset="0"/>
              </a:rPr>
              <a:t>urrent </a:t>
            </a:r>
            <a:r>
              <a:rPr lang="en-GB" sz="2400" dirty="0">
                <a:latin typeface="Arial" panose="020B0604020202020204" pitchFamily="34" charset="0"/>
                <a:cs typeface="Arial" panose="020B0604020202020204" pitchFamily="34" charset="0"/>
              </a:rPr>
              <a:t>self-regulatory is confusing and ineffective</a:t>
            </a:r>
          </a:p>
          <a:p>
            <a:r>
              <a:rPr lang="en-GB" sz="2400" dirty="0" smtClean="0">
                <a:latin typeface="Arial" panose="020B0604020202020204" pitchFamily="34" charset="0"/>
                <a:cs typeface="Arial" panose="020B0604020202020204" pitchFamily="34" charset="0"/>
              </a:rPr>
              <a:t>Opt-in </a:t>
            </a:r>
            <a:r>
              <a:rPr lang="en-GB" sz="2400" dirty="0">
                <a:latin typeface="Arial" panose="020B0604020202020204" pitchFamily="34" charset="0"/>
                <a:cs typeface="Arial" panose="020B0604020202020204" pitchFamily="34" charset="0"/>
              </a:rPr>
              <a:t>membership to the </a:t>
            </a:r>
            <a:r>
              <a:rPr lang="en-GB" sz="2400" dirty="0" smtClean="0">
                <a:latin typeface="Arial" panose="020B0604020202020204" pitchFamily="34" charset="0"/>
                <a:cs typeface="Arial" panose="020B0604020202020204" pitchFamily="34" charset="0"/>
              </a:rPr>
              <a:t>self-regulatory </a:t>
            </a:r>
            <a:r>
              <a:rPr lang="en-GB" sz="2400" dirty="0">
                <a:latin typeface="Arial" panose="020B0604020202020204" pitchFamily="34" charset="0"/>
                <a:cs typeface="Arial" panose="020B0604020202020204" pitchFamily="34" charset="0"/>
              </a:rPr>
              <a:t>system viewed as problematic</a:t>
            </a:r>
          </a:p>
        </p:txBody>
      </p:sp>
    </p:spTree>
    <p:extLst>
      <p:ext uri="{BB962C8B-B14F-4D97-AF65-F5344CB8AC3E}">
        <p14:creationId xmlns:p14="http://schemas.microsoft.com/office/powerpoint/2010/main" val="19606719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smtClean="0">
                <a:solidFill>
                  <a:srgbClr val="0070C0"/>
                </a:solidFill>
                <a:latin typeface="Arial" panose="020B0604020202020204" pitchFamily="34" charset="0"/>
                <a:cs typeface="Arial" panose="020B0604020202020204" pitchFamily="34" charset="0"/>
              </a:rPr>
              <a:t>Changes to the Code 				</a:t>
            </a:r>
            <a:endParaRPr lang="en-GB" sz="4000" b="1"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buNone/>
            </a:pPr>
            <a:r>
              <a:rPr lang="en-GB" sz="2400" dirty="0">
                <a:latin typeface="Arial" panose="020B0604020202020204" pitchFamily="34" charset="0"/>
                <a:cs typeface="Arial" panose="020B0604020202020204" pitchFamily="34" charset="0"/>
              </a:rPr>
              <a:t>Future changes to the </a:t>
            </a:r>
            <a:r>
              <a:rPr lang="en-GB" sz="2400" dirty="0" err="1" smtClean="0">
                <a:latin typeface="Arial" panose="020B0604020202020204" pitchFamily="34" charset="0"/>
                <a:cs typeface="Arial" panose="020B0604020202020204" pitchFamily="34" charset="0"/>
              </a:rPr>
              <a:t>IoF</a:t>
            </a:r>
            <a:r>
              <a:rPr lang="en-GB" sz="2400" dirty="0" smtClean="0">
                <a:latin typeface="Arial" panose="020B0604020202020204" pitchFamily="34" charset="0"/>
                <a:cs typeface="Arial" panose="020B0604020202020204" pitchFamily="34" charset="0"/>
              </a:rPr>
              <a:t> Code:</a:t>
            </a:r>
            <a:endParaRPr lang="en-GB" sz="2400" dirty="0">
              <a:latin typeface="Arial" panose="020B0604020202020204" pitchFamily="34" charset="0"/>
              <a:cs typeface="Arial" panose="020B0604020202020204" pitchFamily="34" charset="0"/>
            </a:endParaRPr>
          </a:p>
          <a:p>
            <a:pPr lvl="0"/>
            <a:r>
              <a:rPr lang="en-GB" sz="2400" dirty="0">
                <a:latin typeface="Arial" panose="020B0604020202020204" pitchFamily="34" charset="0"/>
                <a:cs typeface="Arial" panose="020B0604020202020204" pitchFamily="34" charset="0"/>
              </a:rPr>
              <a:t>Every addressed fundraising communication will be required to carry a clear message explaining how donors can easily ‘opt-out’ of receiving future communications</a:t>
            </a:r>
          </a:p>
          <a:p>
            <a:pPr lvl="0"/>
            <a:r>
              <a:rPr lang="en-GB" sz="2400" dirty="0" smtClean="0">
                <a:latin typeface="Arial" panose="020B0604020202020204" pitchFamily="34" charset="0"/>
                <a:cs typeface="Arial" panose="020B0604020202020204" pitchFamily="34" charset="0"/>
              </a:rPr>
              <a:t>Minimum </a:t>
            </a:r>
            <a:r>
              <a:rPr lang="en-GB" sz="2400" dirty="0">
                <a:latin typeface="Arial" panose="020B0604020202020204" pitchFamily="34" charset="0"/>
                <a:cs typeface="Arial" panose="020B0604020202020204" pitchFamily="34" charset="0"/>
              </a:rPr>
              <a:t>font sizes will be introduced for opt-in and opt-out statement on all printed communication (including newspaper adverts</a:t>
            </a:r>
            <a:r>
              <a:rPr lang="en-GB" sz="2400" dirty="0" smtClean="0">
                <a:latin typeface="Arial" panose="020B0604020202020204" pitchFamily="34" charset="0"/>
                <a:cs typeface="Arial" panose="020B0604020202020204" pitchFamily="34" charset="0"/>
              </a:rPr>
              <a:t>)</a:t>
            </a:r>
            <a:endParaRPr lang="en-GB" sz="2400" dirty="0">
              <a:latin typeface="Arial" panose="020B0604020202020204" pitchFamily="34" charset="0"/>
              <a:cs typeface="Arial" panose="020B0604020202020204" pitchFamily="34" charset="0"/>
            </a:endParaRPr>
          </a:p>
          <a:p>
            <a:pPr lvl="0"/>
            <a:r>
              <a:rPr lang="en-GB" sz="2400" dirty="0">
                <a:latin typeface="Arial" panose="020B0604020202020204" pitchFamily="34" charset="0"/>
                <a:cs typeface="Arial" panose="020B0604020202020204" pitchFamily="34" charset="0"/>
              </a:rPr>
              <a:t>Charities will be banned from selling their data for commercial </a:t>
            </a:r>
            <a:r>
              <a:rPr lang="en-GB" sz="2400" dirty="0" smtClean="0">
                <a:latin typeface="Arial" panose="020B0604020202020204" pitchFamily="34" charset="0"/>
                <a:cs typeface="Arial" panose="020B0604020202020204" pitchFamily="34" charset="0"/>
              </a:rPr>
              <a:t>gain</a:t>
            </a:r>
            <a:endParaRPr lang="en-GB" sz="2400" dirty="0">
              <a:latin typeface="Arial" panose="020B0604020202020204" pitchFamily="34" charset="0"/>
              <a:cs typeface="Arial" panose="020B0604020202020204" pitchFamily="34" charset="0"/>
            </a:endParaRPr>
          </a:p>
          <a:p>
            <a:pPr lvl="0"/>
            <a:r>
              <a:rPr lang="en-GB" sz="2400" dirty="0">
                <a:latin typeface="Arial" panose="020B0604020202020204" pitchFamily="34" charset="0"/>
                <a:cs typeface="Arial" panose="020B0604020202020204" pitchFamily="34" charset="0"/>
              </a:rPr>
              <a:t>Charities will only be able to share data with other charities if an individual provides express permission and ‘opts-in’ to doing </a:t>
            </a:r>
            <a:r>
              <a:rPr lang="en-GB" sz="2400" dirty="0" smtClean="0">
                <a:latin typeface="Arial" panose="020B0604020202020204" pitchFamily="34" charset="0"/>
                <a:cs typeface="Arial" panose="020B0604020202020204" pitchFamily="34" charset="0"/>
              </a:rPr>
              <a:t>so</a:t>
            </a:r>
            <a:endParaRPr lang="en-GB" sz="2400" dirty="0">
              <a:latin typeface="Arial" panose="020B0604020202020204" pitchFamily="34" charset="0"/>
              <a:cs typeface="Arial" panose="020B0604020202020204" pitchFamily="34" charset="0"/>
            </a:endParaRPr>
          </a:p>
          <a:p>
            <a:pPr lvl="0"/>
            <a:r>
              <a:rPr lang="en-GB" sz="2400" dirty="0">
                <a:latin typeface="Arial" panose="020B0604020202020204" pitchFamily="34" charset="0"/>
                <a:cs typeface="Arial" panose="020B0604020202020204" pitchFamily="34" charset="0"/>
              </a:rPr>
              <a:t>Unreasonably persistent approaches; undue pressure; undue intrusion on privacy</a:t>
            </a:r>
          </a:p>
          <a:p>
            <a:pPr marL="0" indent="0">
              <a:buNone/>
            </a:pPr>
            <a:r>
              <a:rPr lang="en-GB" sz="2400" dirty="0"/>
              <a:t>     </a:t>
            </a:r>
          </a:p>
        </p:txBody>
      </p:sp>
    </p:spTree>
    <p:extLst>
      <p:ext uri="{BB962C8B-B14F-4D97-AF65-F5344CB8AC3E}">
        <p14:creationId xmlns:p14="http://schemas.microsoft.com/office/powerpoint/2010/main" val="1955824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smtClean="0">
                <a:solidFill>
                  <a:srgbClr val="0070C0"/>
                </a:solidFill>
                <a:latin typeface="Arial" panose="020B0604020202020204" pitchFamily="34" charset="0"/>
                <a:cs typeface="Arial" panose="020B0604020202020204" pitchFamily="34" charset="0"/>
              </a:rPr>
              <a:t>What’s happening in Scotland?			</a:t>
            </a:r>
            <a:endParaRPr lang="en-GB" sz="4000" b="1" dirty="0">
              <a:solidFill>
                <a:srgbClr val="0070C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buNone/>
            </a:pPr>
            <a:r>
              <a:rPr lang="en-GB" sz="2400" dirty="0" smtClean="0">
                <a:latin typeface="Arial" panose="020B0604020202020204" pitchFamily="34" charset="0"/>
                <a:cs typeface="Arial" panose="020B0604020202020204" pitchFamily="34" charset="0"/>
              </a:rPr>
              <a:t>On 26</a:t>
            </a:r>
            <a:r>
              <a:rPr lang="en-GB" sz="2400" baseline="30000" dirty="0" smtClean="0">
                <a:latin typeface="Arial" panose="020B0604020202020204" pitchFamily="34" charset="0"/>
                <a:cs typeface="Arial" panose="020B0604020202020204" pitchFamily="34" charset="0"/>
              </a:rPr>
              <a:t>th</a:t>
            </a:r>
            <a:r>
              <a:rPr lang="en-GB" sz="2400" dirty="0" smtClean="0">
                <a:latin typeface="Arial" panose="020B0604020202020204" pitchFamily="34" charset="0"/>
                <a:cs typeface="Arial" panose="020B0604020202020204" pitchFamily="34" charset="0"/>
              </a:rPr>
              <a:t> November SCVO are holding a summit –</a:t>
            </a:r>
          </a:p>
          <a:p>
            <a:pPr marL="0" indent="0">
              <a:buNone/>
            </a:pPr>
            <a:endParaRPr lang="en-GB" sz="2400" dirty="0" smtClean="0">
              <a:latin typeface="Arial" panose="020B0604020202020204" pitchFamily="34" charset="0"/>
              <a:cs typeface="Arial" panose="020B0604020202020204" pitchFamily="34" charset="0"/>
            </a:endParaRPr>
          </a:p>
          <a:p>
            <a:pPr marL="0" indent="0">
              <a:buNone/>
            </a:pPr>
            <a:r>
              <a:rPr lang="en-GB" sz="2400" i="1" dirty="0" smtClean="0">
                <a:latin typeface="Arial" panose="020B0604020202020204" pitchFamily="34" charset="0"/>
                <a:cs typeface="Arial" panose="020B0604020202020204" pitchFamily="34" charset="0"/>
              </a:rPr>
              <a:t>Protecting Charities and Donors – Designing the Regulation of Fundraising in Scotland</a:t>
            </a:r>
          </a:p>
          <a:p>
            <a:pPr marL="0" indent="0">
              <a:buNone/>
            </a:pPr>
            <a:endParaRPr lang="en-GB" sz="2400" dirty="0">
              <a:latin typeface="Arial" panose="020B0604020202020204" pitchFamily="34" charset="0"/>
              <a:cs typeface="Arial" panose="020B0604020202020204" pitchFamily="34" charset="0"/>
            </a:endParaRPr>
          </a:p>
          <a:p>
            <a:pPr marL="0" indent="0">
              <a:buNone/>
            </a:pPr>
            <a:r>
              <a:rPr lang="en-GB" sz="2400" dirty="0" smtClean="0">
                <a:latin typeface="Arial" panose="020B0604020202020204" pitchFamily="34" charset="0"/>
                <a:cs typeface="Arial" panose="020B0604020202020204" pitchFamily="34" charset="0"/>
              </a:rPr>
              <a:t>Trustees, CEOs and Fundraisers are invited to attend to put their view on the proposals </a:t>
            </a:r>
          </a:p>
          <a:p>
            <a:pPr marL="0" indent="0">
              <a:buNone/>
            </a:pPr>
            <a:endParaRPr lang="en-GB" sz="2400" dirty="0">
              <a:latin typeface="Arial" panose="020B0604020202020204" pitchFamily="34" charset="0"/>
              <a:cs typeface="Arial" panose="020B0604020202020204" pitchFamily="34" charset="0"/>
            </a:endParaRPr>
          </a:p>
          <a:p>
            <a:pPr marL="0" indent="0">
              <a:buNone/>
            </a:pPr>
            <a:r>
              <a:rPr lang="en-GB" sz="2400" dirty="0" smtClean="0">
                <a:latin typeface="Arial" panose="020B0604020202020204" pitchFamily="34" charset="0"/>
                <a:cs typeface="Arial" panose="020B0604020202020204" pitchFamily="34" charset="0"/>
              </a:rPr>
              <a:t>Book your place at</a:t>
            </a:r>
            <a:r>
              <a:rPr lang="en-GB" sz="2400" dirty="0">
                <a:latin typeface="Arial" panose="020B0604020202020204" pitchFamily="34" charset="0"/>
                <a:cs typeface="Arial" panose="020B0604020202020204" pitchFamily="34" charset="0"/>
              </a:rPr>
              <a:t>: </a:t>
            </a:r>
            <a:r>
              <a:rPr lang="en-GB" sz="2400" dirty="0">
                <a:solidFill>
                  <a:schemeClr val="accent1">
                    <a:lumMod val="50000"/>
                  </a:schemeClr>
                </a:solidFill>
                <a:latin typeface="Arial" panose="020B0604020202020204" pitchFamily="34" charset="0"/>
                <a:cs typeface="Arial" panose="020B0604020202020204" pitchFamily="34" charset="0"/>
              </a:rPr>
              <a:t>http://www.scvo.org.uk/events/protecting-charities-donors-designing-the-regulation-of-fundraising-in-scotland/</a:t>
            </a:r>
            <a:endParaRPr lang="en-GB" sz="2400" dirty="0" smtClean="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8860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Box 11"/>
          <p:cNvSpPr txBox="1">
            <a:spLocks noChangeArrowheads="1"/>
          </p:cNvSpPr>
          <p:nvPr/>
        </p:nvSpPr>
        <p:spPr bwMode="auto">
          <a:xfrm>
            <a:off x="271838" y="356325"/>
            <a:ext cx="693139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0975" indent="-180975"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Clr>
                <a:srgbClr val="800000"/>
              </a:buClr>
              <a:buFontTx/>
              <a:buNone/>
            </a:pPr>
            <a:r>
              <a:rPr lang="en-GB" altLang="en-US" sz="4000" b="1" dirty="0">
                <a:solidFill>
                  <a:srgbClr val="0070C0"/>
                </a:solidFill>
                <a:latin typeface="Arial" panose="020B0604020202020204" pitchFamily="34" charset="0"/>
                <a:cs typeface="Arial" panose="020B0604020202020204" pitchFamily="34" charset="0"/>
              </a:rPr>
              <a:t>The Institute in Scotland</a:t>
            </a:r>
          </a:p>
          <a:p>
            <a:pPr eaLnBrk="1" hangingPunct="1">
              <a:spcBef>
                <a:spcPct val="0"/>
              </a:spcBef>
              <a:buClr>
                <a:srgbClr val="800000"/>
              </a:buClr>
              <a:buFontTx/>
              <a:buNone/>
            </a:pPr>
            <a:r>
              <a:rPr lang="en-GB" altLang="en-US" sz="2000" dirty="0">
                <a:latin typeface="Arial" panose="020B0604020202020204" pitchFamily="34" charset="0"/>
                <a:cs typeface="Arial" panose="020B0604020202020204" pitchFamily="34" charset="0"/>
              </a:rPr>
              <a:t>The Professional Membership Body for Fundraisers</a:t>
            </a:r>
          </a:p>
          <a:p>
            <a:pPr eaLnBrk="1" hangingPunct="1">
              <a:spcBef>
                <a:spcPct val="0"/>
              </a:spcBef>
              <a:buClr>
                <a:srgbClr val="800000"/>
              </a:buClr>
              <a:buFontTx/>
              <a:buNone/>
            </a:pPr>
            <a:endParaRPr lang="en-GB" altLang="en-US" sz="1800" dirty="0">
              <a:solidFill>
                <a:srgbClr val="C00000"/>
              </a:solidFill>
            </a:endParaRPr>
          </a:p>
        </p:txBody>
      </p:sp>
      <p:sp>
        <p:nvSpPr>
          <p:cNvPr id="3076" name="TextBox 10"/>
          <p:cNvSpPr txBox="1">
            <a:spLocks noChangeArrowheads="1"/>
          </p:cNvSpPr>
          <p:nvPr/>
        </p:nvSpPr>
        <p:spPr bwMode="auto">
          <a:xfrm>
            <a:off x="2511624" y="2995615"/>
            <a:ext cx="1918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latin typeface="Arial" panose="020B0604020202020204" pitchFamily="34" charset="0"/>
            </a:endParaRPr>
          </a:p>
        </p:txBody>
      </p:sp>
      <p:sp>
        <p:nvSpPr>
          <p:cNvPr id="2" name="Rectangle 1"/>
          <p:cNvSpPr/>
          <p:nvPr/>
        </p:nvSpPr>
        <p:spPr>
          <a:xfrm>
            <a:off x="654393" y="1767754"/>
            <a:ext cx="10043932" cy="5262979"/>
          </a:xfrm>
          <a:prstGeom prst="rect">
            <a:avLst/>
          </a:prstGeom>
        </p:spPr>
        <p:txBody>
          <a:bodyPr wrap="square" numCol="2">
            <a:spAutoFit/>
          </a:bodyPr>
          <a:lstStyle/>
          <a:p>
            <a:pPr marL="342900" indent="-342900">
              <a:buFont typeface="Wingdings" pitchFamily="2" charset="2"/>
              <a:buChar char="§"/>
              <a:defRPr/>
            </a:pPr>
            <a:r>
              <a:rPr lang="en-GB" sz="2400" dirty="0">
                <a:latin typeface="Arial" panose="020B0604020202020204" pitchFamily="34" charset="0"/>
                <a:cs typeface="Arial" panose="020B0604020202020204" pitchFamily="34" charset="0"/>
              </a:rPr>
              <a:t>550 individual members</a:t>
            </a:r>
          </a:p>
          <a:p>
            <a:pPr marL="342900" indent="-342900">
              <a:buFont typeface="Wingdings" pitchFamily="2" charset="2"/>
              <a:buChar char="§"/>
              <a:defRPr/>
            </a:pPr>
            <a:endParaRPr lang="en-GB" sz="2400" dirty="0">
              <a:latin typeface="Arial" panose="020B0604020202020204" pitchFamily="34" charset="0"/>
              <a:cs typeface="Arial" panose="020B0604020202020204" pitchFamily="34" charset="0"/>
            </a:endParaRPr>
          </a:p>
          <a:p>
            <a:pPr marL="342900" indent="-342900">
              <a:buFont typeface="Wingdings" pitchFamily="2" charset="2"/>
              <a:buChar char="§"/>
              <a:defRPr/>
            </a:pPr>
            <a:r>
              <a:rPr lang="en-GB" sz="2400" dirty="0">
                <a:latin typeface="Arial" panose="020B0604020202020204" pitchFamily="34" charset="0"/>
                <a:cs typeface="Arial" panose="020B0604020202020204" pitchFamily="34" charset="0"/>
              </a:rPr>
              <a:t>Representing 250 organisations</a:t>
            </a:r>
          </a:p>
          <a:p>
            <a:pPr marL="342900" indent="-342900">
              <a:buFont typeface="Wingdings" pitchFamily="2" charset="2"/>
              <a:buChar char="§"/>
              <a:defRPr/>
            </a:pPr>
            <a:endParaRPr lang="en-GB" sz="2400" dirty="0">
              <a:latin typeface="Arial" panose="020B0604020202020204" pitchFamily="34" charset="0"/>
              <a:cs typeface="Arial" panose="020B0604020202020204" pitchFamily="34" charset="0"/>
            </a:endParaRPr>
          </a:p>
          <a:p>
            <a:pPr marL="342900" indent="-342900">
              <a:buFont typeface="Wingdings" pitchFamily="2" charset="2"/>
              <a:buChar char="§"/>
              <a:defRPr/>
            </a:pPr>
            <a:r>
              <a:rPr lang="en-GB" sz="2400" dirty="0">
                <a:latin typeface="Arial" panose="020B0604020202020204" pitchFamily="34" charset="0"/>
                <a:cs typeface="Arial" panose="020B0604020202020204" pitchFamily="34" charset="0"/>
              </a:rPr>
              <a:t>Special Interest Groups: </a:t>
            </a: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Trusts &amp; Foundations</a:t>
            </a: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Individual Giving</a:t>
            </a: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Corporate</a:t>
            </a: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Directors and Heads</a:t>
            </a: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Community FR</a:t>
            </a:r>
          </a:p>
          <a:p>
            <a:pPr marL="342900" indent="-342900">
              <a:buFont typeface="Wingdings" pitchFamily="2" charset="2"/>
              <a:buChar char="§"/>
              <a:defRPr/>
            </a:pPr>
            <a:endParaRPr lang="en-GB" sz="2400" dirty="0">
              <a:latin typeface="Arial" panose="020B0604020202020204" pitchFamily="34" charset="0"/>
              <a:cs typeface="Arial" panose="020B0604020202020204" pitchFamily="34" charset="0"/>
            </a:endParaRPr>
          </a:p>
          <a:p>
            <a:pPr>
              <a:defRPr/>
            </a:pPr>
            <a:endParaRPr lang="en-GB" sz="2400" dirty="0" smtClean="0">
              <a:solidFill>
                <a:srgbClr val="C00000"/>
              </a:solidFill>
              <a:latin typeface="Arial" panose="020B0604020202020204" pitchFamily="34" charset="0"/>
              <a:cs typeface="Arial" panose="020B0604020202020204" pitchFamily="34" charset="0"/>
            </a:endParaRPr>
          </a:p>
          <a:p>
            <a:pPr>
              <a:defRPr/>
            </a:pPr>
            <a:endParaRPr lang="en-GB" sz="2400" dirty="0" smtClean="0">
              <a:solidFill>
                <a:srgbClr val="C00000"/>
              </a:solidFill>
              <a:latin typeface="Arial" panose="020B0604020202020204" pitchFamily="34" charset="0"/>
              <a:cs typeface="Arial" panose="020B0604020202020204" pitchFamily="34" charset="0"/>
            </a:endParaRPr>
          </a:p>
          <a:p>
            <a:pPr>
              <a:defRPr/>
            </a:pPr>
            <a:endParaRPr lang="en-GB" sz="2400" dirty="0">
              <a:solidFill>
                <a:srgbClr val="C00000"/>
              </a:solidFill>
              <a:latin typeface="Arial" panose="020B0604020202020204" pitchFamily="34" charset="0"/>
              <a:cs typeface="Arial" panose="020B0604020202020204" pitchFamily="34" charset="0"/>
            </a:endParaRPr>
          </a:p>
          <a:p>
            <a:pPr marL="342900" indent="-342900">
              <a:buFont typeface="Wingdings" pitchFamily="2" charset="2"/>
              <a:buChar char="§"/>
              <a:defRPr/>
            </a:pPr>
            <a:r>
              <a:rPr lang="en-GB" sz="2400" dirty="0" smtClean="0">
                <a:latin typeface="Arial" panose="020B0604020202020204" pitchFamily="34" charset="0"/>
                <a:cs typeface="Arial" panose="020B0604020202020204" pitchFamily="34" charset="0"/>
              </a:rPr>
              <a:t>5 member-led management and advisory </a:t>
            </a:r>
            <a:r>
              <a:rPr lang="en-GB" sz="2400" dirty="0">
                <a:latin typeface="Arial" panose="020B0604020202020204" pitchFamily="34" charset="0"/>
                <a:cs typeface="Arial" panose="020B0604020202020204" pitchFamily="34" charset="0"/>
              </a:rPr>
              <a:t>committees</a:t>
            </a: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Executive Committee</a:t>
            </a: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Standards Committee</a:t>
            </a:r>
          </a:p>
          <a:p>
            <a:pPr marL="800100" lvl="1" indent="-342900">
              <a:buFont typeface="Wingdings" pitchFamily="2" charset="2"/>
              <a:buChar char="ü"/>
              <a:defRPr/>
            </a:pPr>
            <a:r>
              <a:rPr lang="en-GB" sz="2400" dirty="0" smtClean="0">
                <a:latin typeface="Arial" panose="020B0604020202020204" pitchFamily="34" charset="0"/>
                <a:cs typeface="Arial" panose="020B0604020202020204" pitchFamily="34" charset="0"/>
              </a:rPr>
              <a:t>Professional </a:t>
            </a:r>
            <a:r>
              <a:rPr lang="en-GB" sz="2400" dirty="0">
                <a:latin typeface="Arial" panose="020B0604020202020204" pitchFamily="34" charset="0"/>
                <a:cs typeface="Arial" panose="020B0604020202020204" pitchFamily="34" charset="0"/>
              </a:rPr>
              <a:t>Development </a:t>
            </a:r>
            <a:r>
              <a:rPr lang="en-GB" sz="2400" dirty="0" err="1" smtClean="0">
                <a:latin typeface="Arial" panose="020B0604020202020204" pitchFamily="34" charset="0"/>
                <a:cs typeface="Arial" panose="020B0604020202020204" pitchFamily="34" charset="0"/>
              </a:rPr>
              <a:t>Ctte</a:t>
            </a:r>
            <a:endParaRPr lang="en-GB" sz="2400" dirty="0">
              <a:latin typeface="Arial" panose="020B0604020202020204" pitchFamily="34" charset="0"/>
              <a:cs typeface="Arial" panose="020B0604020202020204" pitchFamily="34" charset="0"/>
            </a:endParaRP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Membership &amp; Marketing </a:t>
            </a:r>
            <a:r>
              <a:rPr lang="en-GB" sz="2400" dirty="0" err="1">
                <a:latin typeface="Arial" panose="020B0604020202020204" pitchFamily="34" charset="0"/>
                <a:cs typeface="Arial" panose="020B0604020202020204" pitchFamily="34" charset="0"/>
              </a:rPr>
              <a:t>Ctte</a:t>
            </a:r>
            <a:endParaRPr lang="en-GB" sz="2400" dirty="0">
              <a:latin typeface="Arial" panose="020B0604020202020204" pitchFamily="34" charset="0"/>
              <a:cs typeface="Arial" panose="020B0604020202020204" pitchFamily="34" charset="0"/>
            </a:endParaRPr>
          </a:p>
          <a:p>
            <a:pPr marL="800100" lvl="1" indent="-342900">
              <a:buFont typeface="Wingdings" pitchFamily="2" charset="2"/>
              <a:buChar char="ü"/>
              <a:defRPr/>
            </a:pPr>
            <a:r>
              <a:rPr lang="en-GB" sz="2400" dirty="0">
                <a:latin typeface="Arial" panose="020B0604020202020204" pitchFamily="34" charset="0"/>
                <a:cs typeface="Arial" panose="020B0604020202020204" pitchFamily="34" charset="0"/>
              </a:rPr>
              <a:t>Conference Planning Committee</a:t>
            </a:r>
          </a:p>
          <a:p>
            <a:pPr marL="342900" indent="-342900">
              <a:buFont typeface="Wingdings" pitchFamily="2" charset="2"/>
              <a:buChar char="§"/>
              <a:defRPr/>
            </a:pPr>
            <a:endParaRPr lang="en-GB" sz="2400" dirty="0">
              <a:latin typeface="Arial" panose="020B0604020202020204" pitchFamily="34" charset="0"/>
              <a:cs typeface="Arial" panose="020B0604020202020204" pitchFamily="34" charset="0"/>
            </a:endParaRPr>
          </a:p>
          <a:p>
            <a:pPr marL="342900" indent="-342900">
              <a:buFont typeface="Wingdings" pitchFamily="2" charset="2"/>
              <a:buChar char="§"/>
              <a:defRPr/>
            </a:pPr>
            <a:endParaRPr lang="en-GB" sz="2400" dirty="0">
              <a:latin typeface="Arial" panose="020B0604020202020204" pitchFamily="34" charset="0"/>
              <a:cs typeface="Arial" panose="020B0604020202020204" pitchFamily="34" charset="0"/>
            </a:endParaRPr>
          </a:p>
          <a:p>
            <a:pPr marL="342900" indent="-342900">
              <a:buFont typeface="Wingdings" pitchFamily="2" charset="2"/>
              <a:buChar char="§"/>
              <a:defRPr/>
            </a:pPr>
            <a:r>
              <a:rPr lang="en-GB" sz="2400" dirty="0">
                <a:latin typeface="Arial" panose="020B0604020202020204" pitchFamily="34" charset="0"/>
                <a:cs typeface="Arial" panose="020B0604020202020204" pitchFamily="34" charset="0"/>
              </a:rPr>
              <a:t>Leading provider of fundraising training in </a:t>
            </a:r>
            <a:r>
              <a:rPr lang="en-GB" sz="2400" dirty="0" smtClean="0">
                <a:latin typeface="Arial" panose="020B0604020202020204" pitchFamily="34" charset="0"/>
                <a:cs typeface="Arial" panose="020B0604020202020204" pitchFamily="34" charset="0"/>
              </a:rPr>
              <a:t>Scotland</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76236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Box 4"/>
          <p:cNvSpPr txBox="1">
            <a:spLocks noChangeArrowheads="1"/>
          </p:cNvSpPr>
          <p:nvPr/>
        </p:nvSpPr>
        <p:spPr bwMode="auto">
          <a:xfrm>
            <a:off x="1211824" y="192029"/>
            <a:ext cx="306365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4000" b="1" dirty="0">
                <a:solidFill>
                  <a:srgbClr val="0070C0"/>
                </a:solidFill>
                <a:latin typeface="Arial" panose="020B0604020202020204" pitchFamily="34" charset="0"/>
                <a:cs typeface="Arial" panose="020B0604020202020204" pitchFamily="34" charset="0"/>
              </a:rPr>
              <a:t>Contact Us:</a:t>
            </a:r>
          </a:p>
        </p:txBody>
      </p:sp>
      <p:sp>
        <p:nvSpPr>
          <p:cNvPr id="15365" name="TextBox 1"/>
          <p:cNvSpPr txBox="1">
            <a:spLocks noChangeArrowheads="1"/>
          </p:cNvSpPr>
          <p:nvPr/>
        </p:nvSpPr>
        <p:spPr bwMode="auto">
          <a:xfrm>
            <a:off x="1292846" y="1184419"/>
            <a:ext cx="9174044"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lnSpc>
                <a:spcPct val="150000"/>
              </a:lnSpc>
            </a:pPr>
            <a:r>
              <a:rPr lang="en-GB" altLang="en-US" sz="2400" dirty="0"/>
              <a:t>Institute of Fundraising Scotland</a:t>
            </a:r>
          </a:p>
          <a:p>
            <a:pPr marL="0" indent="0" eaLnBrk="1" hangingPunct="1">
              <a:lnSpc>
                <a:spcPct val="150000"/>
              </a:lnSpc>
            </a:pPr>
            <a:r>
              <a:rPr lang="en-GB" altLang="en-US" sz="2400" dirty="0" err="1"/>
              <a:t>Hayweight</a:t>
            </a:r>
            <a:r>
              <a:rPr lang="en-GB" altLang="en-US" sz="2400" dirty="0"/>
              <a:t> House, Floor 4, 23 Lauriston Street, </a:t>
            </a:r>
          </a:p>
          <a:p>
            <a:pPr marL="0" indent="0" eaLnBrk="1" hangingPunct="1">
              <a:lnSpc>
                <a:spcPct val="150000"/>
              </a:lnSpc>
            </a:pPr>
            <a:r>
              <a:rPr lang="en-GB" altLang="en-US" sz="2400" dirty="0"/>
              <a:t>EDINBURGH  EH3 9DQ</a:t>
            </a:r>
          </a:p>
          <a:p>
            <a:pPr marL="0" indent="0" eaLnBrk="1" hangingPunct="1">
              <a:lnSpc>
                <a:spcPct val="150000"/>
              </a:lnSpc>
            </a:pPr>
            <a:r>
              <a:rPr lang="en-GB" altLang="en-US" sz="2400" dirty="0" smtClean="0"/>
              <a:t>0131 </a:t>
            </a:r>
            <a:r>
              <a:rPr lang="en-GB" altLang="en-US" sz="2400" dirty="0"/>
              <a:t>474 </a:t>
            </a:r>
            <a:r>
              <a:rPr lang="en-GB" altLang="en-US" sz="2400" dirty="0" smtClean="0"/>
              <a:t>6152</a:t>
            </a:r>
            <a:endParaRPr lang="en-GB" altLang="en-US" sz="2400" dirty="0"/>
          </a:p>
          <a:p>
            <a:pPr marL="342900" indent="-342900" eaLnBrk="1" hangingPunct="1">
              <a:lnSpc>
                <a:spcPct val="150000"/>
              </a:lnSpc>
              <a:buFont typeface="Wingdings" pitchFamily="2" charset="2"/>
              <a:buChar char="§"/>
            </a:pPr>
            <a:r>
              <a:rPr lang="en-GB" altLang="en-US" sz="2400" dirty="0"/>
              <a:t>Website:   </a:t>
            </a:r>
            <a:r>
              <a:rPr lang="en-GB" altLang="en-US" sz="2400" dirty="0" smtClean="0">
                <a:hlinkClick r:id="rId3"/>
              </a:rPr>
              <a:t>www.institute-of-fundraising.org.uk/scotland</a:t>
            </a:r>
            <a:r>
              <a:rPr lang="en-GB" altLang="en-US" sz="2400" dirty="0" smtClean="0"/>
              <a:t> </a:t>
            </a:r>
            <a:endParaRPr lang="en-GB" altLang="en-US" sz="2400" dirty="0"/>
          </a:p>
          <a:p>
            <a:pPr marL="342900" indent="-342900" eaLnBrk="1" hangingPunct="1">
              <a:lnSpc>
                <a:spcPct val="150000"/>
              </a:lnSpc>
              <a:buFont typeface="Wingdings" pitchFamily="2" charset="2"/>
              <a:buChar char="§"/>
            </a:pPr>
            <a:r>
              <a:rPr lang="en-GB" altLang="en-US" sz="2400" dirty="0"/>
              <a:t>E-mail:  </a:t>
            </a:r>
            <a:r>
              <a:rPr lang="en-GB" altLang="en-US" sz="2400" dirty="0">
                <a:hlinkClick r:id="rId4"/>
              </a:rPr>
              <a:t>scotland@institute-of-fundraising.org.uk</a:t>
            </a:r>
            <a:endParaRPr lang="en-GB" altLang="en-US" sz="2400" dirty="0"/>
          </a:p>
          <a:p>
            <a:pPr marL="0" indent="0" eaLnBrk="1" hangingPunct="1">
              <a:lnSpc>
                <a:spcPct val="150000"/>
              </a:lnSpc>
            </a:pPr>
            <a:r>
              <a:rPr lang="en-GB" altLang="en-US" sz="2400" dirty="0" smtClean="0"/>
              <a:t>       </a:t>
            </a:r>
            <a:r>
              <a:rPr lang="en-GB" altLang="en-US" sz="2000" dirty="0" smtClean="0"/>
              <a:t>/IoFScotland          @IoFScotland</a:t>
            </a:r>
            <a:endParaRPr lang="en-GB" altLang="en-US" sz="2000" dirty="0"/>
          </a:p>
          <a:p>
            <a:pPr marL="0" indent="0" eaLnBrk="1" hangingPunct="1">
              <a:lnSpc>
                <a:spcPct val="150000"/>
              </a:lnSpc>
            </a:pPr>
            <a:r>
              <a:rPr lang="en-GB" altLang="en-US" dirty="0" smtClean="0"/>
              <a:t>SC038971 </a:t>
            </a:r>
            <a:r>
              <a:rPr lang="en-GB" altLang="en-US" dirty="0"/>
              <a:t>in Scotland; Registered Charity No: 1079573 in England &amp; </a:t>
            </a:r>
            <a:r>
              <a:rPr lang="en-GB" altLang="en-US" dirty="0" smtClean="0"/>
              <a:t>Wales </a:t>
            </a:r>
            <a:endParaRPr lang="en-GB" altLang="en-US" dirty="0"/>
          </a:p>
          <a:p>
            <a:pPr marL="0" indent="0" eaLnBrk="1" hangingPunct="1">
              <a:lnSpc>
                <a:spcPct val="150000"/>
              </a:lnSpc>
            </a:pPr>
            <a:r>
              <a:rPr lang="en-GB" altLang="en-US" dirty="0"/>
              <a:t>VAT Registration No: 547 8930 96</a:t>
            </a:r>
          </a:p>
        </p:txBody>
      </p:sp>
      <p:pic>
        <p:nvPicPr>
          <p:cNvPr id="1027" name="Picture 2" descr="https://g.twimg.com/Twitter_logo_blue.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04571" y="4639065"/>
            <a:ext cx="398455" cy="32307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4" descr="In-2C-28px-TM">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2253" y="4648590"/>
            <a:ext cx="436726" cy="313547"/>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5" descr="FB-f-Logo__blue_29">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67543" y="4639065"/>
            <a:ext cx="313547" cy="31354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Rectangle 5"/>
          <p:cNvSpPr>
            <a:spLocks noChangeArrowheads="1"/>
          </p:cNvSpPr>
          <p:nvPr/>
        </p:nvSpPr>
        <p:spPr bwMode="auto">
          <a:xfrm>
            <a:off x="0" y="2857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4" name="Rectangle 6"/>
          <p:cNvSpPr>
            <a:spLocks noChangeArrowheads="1"/>
          </p:cNvSpPr>
          <p:nvPr/>
        </p:nvSpPr>
        <p:spPr bwMode="auto">
          <a:xfrm>
            <a:off x="0" y="5524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7"/>
          <p:cNvSpPr>
            <a:spLocks noChangeArrowheads="1"/>
          </p:cNvSpPr>
          <p:nvPr/>
        </p:nvSpPr>
        <p:spPr bwMode="auto">
          <a:xfrm>
            <a:off x="0" y="8286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GB" altLang="en-US" sz="1200" b="1" i="0" u="none" strike="noStrike" cap="none" normalizeH="0" baseline="0" smtClean="0">
                <a:ln>
                  <a:noFill/>
                </a:ln>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kumimoji="0" lang="en-GB" altLang="en-US" sz="900" b="0" i="0" u="none" strike="noStrike" cap="none" normalizeH="0" baseline="0" smtClean="0">
                <a:ln>
                  <a:noFill/>
                </a:ln>
                <a:solidFill>
                  <a:schemeClr val="tx1"/>
                </a:solidFill>
                <a:effectLst/>
              </a:rPr>
              <a:t> </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911874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780</TotalTime>
  <Words>1660</Words>
  <Application>Microsoft Office PowerPoint</Application>
  <PresentationFormat>Widescreen</PresentationFormat>
  <Paragraphs>225</Paragraphs>
  <Slides>17</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Times New Roman</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IoF Code of Fundraising Practice</vt:lpstr>
      <vt:lpstr>The spirit of the Code    </vt:lpstr>
      <vt:lpstr>…so what’s happened?  </vt:lpstr>
      <vt:lpstr>And Now . . . . .  </vt:lpstr>
      <vt:lpstr>Etherington Review:   recommendations  </vt:lpstr>
      <vt:lpstr>SCVO review  </vt:lpstr>
      <vt:lpstr>Changes to the Code     </vt:lpstr>
      <vt:lpstr>What’s happening in Scotland?   </vt:lpstr>
      <vt:lpstr>PowerPoint Presentation</vt:lpstr>
      <vt:lpstr>PowerPoint Presentation</vt:lpstr>
    </vt:vector>
  </TitlesOfParts>
  <Company>SCVO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Fraser Hudghton</dc:creator>
  <cp:lastModifiedBy>Sarah Wardrop</cp:lastModifiedBy>
  <cp:revision>64</cp:revision>
  <cp:lastPrinted>2015-11-09T21:16:49Z</cp:lastPrinted>
  <dcterms:created xsi:type="dcterms:W3CDTF">2014-09-11T11:30:48Z</dcterms:created>
  <dcterms:modified xsi:type="dcterms:W3CDTF">2015-11-13T15:45:57Z</dcterms:modified>
</cp:coreProperties>
</file>