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1" r:id="rId3"/>
    <p:sldId id="272" r:id="rId4"/>
    <p:sldId id="273" r:id="rId5"/>
    <p:sldId id="258" r:id="rId6"/>
    <p:sldId id="264" r:id="rId7"/>
    <p:sldId id="274" r:id="rId8"/>
    <p:sldId id="275" r:id="rId9"/>
    <p:sldId id="276" r:id="rId10"/>
    <p:sldId id="278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riet Eadie" initials="HE" lastIdx="1" clrIdx="0">
    <p:extLst>
      <p:ext uri="{19B8F6BF-5375-455C-9EA6-DF929625EA0E}">
        <p15:presenceInfo xmlns:p15="http://schemas.microsoft.com/office/powerpoint/2012/main" userId="S-1-5-21-3720616274-1207089788-3332989646-11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CAB"/>
    <a:srgbClr val="E97F32"/>
    <a:srgbClr val="EC822F"/>
    <a:srgbClr val="71C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6938" autoAdjust="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0E0C6-3D8D-4249-933B-F0766C32564C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28E6E-AD91-4BA3-90E8-A5CB6C76FE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556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58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281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94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11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475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41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201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423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72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28E6E-AD91-4BA3-90E8-A5CB6C76FE7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638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415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366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063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812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67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15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00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97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58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084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9102C-5403-4EE8-80EB-9C893AD7726F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9DEC1-85A7-4BD7-A5CF-32592C29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1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0" y="513678"/>
            <a:ext cx="12192000" cy="6070002"/>
            <a:chOff x="0" y="513678"/>
            <a:chExt cx="12192000" cy="60700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131" b="2179"/>
            <a:stretch/>
          </p:blipFill>
          <p:spPr>
            <a:xfrm>
              <a:off x="0" y="1839558"/>
              <a:ext cx="12192000" cy="474412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8837" y="513678"/>
              <a:ext cx="5896897" cy="1245962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980" y="4644388"/>
            <a:ext cx="2058680" cy="203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3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887338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rgbClr val="019CAB"/>
                </a:solidFill>
              </a:rPr>
              <a:t>What this workshop aims to do: </a:t>
            </a:r>
            <a:endParaRPr lang="en-GB" b="1" dirty="0">
              <a:solidFill>
                <a:srgbClr val="019CAB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0" y="5948453"/>
            <a:ext cx="2899185" cy="7122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7815" y="2094567"/>
            <a:ext cx="103963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Blip>
                <a:blip r:embed="rId5"/>
              </a:buBlip>
            </a:pPr>
            <a:r>
              <a:rPr lang="en-GB" sz="2800" dirty="0" smtClean="0">
                <a:solidFill>
                  <a:srgbClr val="EC822F"/>
                </a:solidFill>
              </a:rPr>
              <a:t>Support Third Sector organisations to understand the role of the Edinburgh Compact Partnership</a:t>
            </a:r>
          </a:p>
        </p:txBody>
      </p:sp>
      <p:sp>
        <p:nvSpPr>
          <p:cNvPr id="3" name="Rectangle 2"/>
          <p:cNvSpPr/>
          <p:nvPr/>
        </p:nvSpPr>
        <p:spPr>
          <a:xfrm>
            <a:off x="897814" y="3301796"/>
            <a:ext cx="103963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1800"/>
              </a:spcAft>
              <a:buBlip>
                <a:blip r:embed="rId5"/>
              </a:buBlip>
            </a:pPr>
            <a:r>
              <a:rPr lang="en-GB" sz="2800" dirty="0">
                <a:solidFill>
                  <a:srgbClr val="EC822F"/>
                </a:solidFill>
              </a:rPr>
              <a:t>Demonstrate to organisations how their work can contribute to the work of the Partnership </a:t>
            </a:r>
          </a:p>
        </p:txBody>
      </p:sp>
    </p:spTree>
    <p:extLst>
      <p:ext uri="{BB962C8B-B14F-4D97-AF65-F5344CB8AC3E}">
        <p14:creationId xmlns:p14="http://schemas.microsoft.com/office/powerpoint/2010/main" val="329585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" b="4458"/>
          <a:stretch/>
        </p:blipFill>
        <p:spPr>
          <a:xfrm>
            <a:off x="2578553" y="806115"/>
            <a:ext cx="7034893" cy="595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9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887338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rgbClr val="019CAB"/>
                </a:solidFill>
              </a:rPr>
              <a:t>Strands of Working</a:t>
            </a:r>
            <a:endParaRPr lang="en-GB" dirty="0">
              <a:solidFill>
                <a:srgbClr val="019CAB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0" y="5948453"/>
            <a:ext cx="2899185" cy="7122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960" y="1804557"/>
            <a:ext cx="7595935" cy="41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1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887338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rgbClr val="019CAB"/>
                </a:solidFill>
              </a:rPr>
              <a:t>Third Sector, We NEED You!</a:t>
            </a:r>
            <a:endParaRPr lang="en-GB" dirty="0">
              <a:solidFill>
                <a:srgbClr val="019CAB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sp>
        <p:nvSpPr>
          <p:cNvPr id="7" name="TextBox 6"/>
          <p:cNvSpPr txBox="1"/>
          <p:nvPr/>
        </p:nvSpPr>
        <p:spPr>
          <a:xfrm>
            <a:off x="838198" y="3818146"/>
            <a:ext cx="10396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Help shape the services of the future</a:t>
            </a:r>
            <a:endParaRPr lang="en-GB" sz="2400" dirty="0">
              <a:solidFill>
                <a:srgbClr val="EC822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0" y="5948453"/>
            <a:ext cx="2899185" cy="7122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198" y="4562952"/>
            <a:ext cx="10032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Take part in making it happen</a:t>
            </a:r>
            <a:endParaRPr lang="en-GB" sz="2400" dirty="0">
              <a:solidFill>
                <a:srgbClr val="EC822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198" y="5261015"/>
            <a:ext cx="10163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Make sure we know about your successes</a:t>
            </a:r>
            <a:endParaRPr lang="en-GB" sz="2400" dirty="0">
              <a:solidFill>
                <a:srgbClr val="EC822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198" y="2180789"/>
            <a:ext cx="1039636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 smtClean="0">
                <a:solidFill>
                  <a:srgbClr val="EC822F"/>
                </a:solidFill>
              </a:rPr>
              <a:t>Compact needs support from Edinburgh’s vibrant Third Sector in order to achieve the outcomes laid out in the Strategic Framework and Action Plan. </a:t>
            </a:r>
          </a:p>
          <a:p>
            <a:pPr>
              <a:spcAft>
                <a:spcPts val="1200"/>
              </a:spcAft>
            </a:pPr>
            <a:r>
              <a:rPr lang="en-GB" sz="2400" dirty="0" smtClean="0">
                <a:solidFill>
                  <a:srgbClr val="EC822F"/>
                </a:solidFill>
              </a:rPr>
              <a:t>As a Third Sector organisation in Edinburgh, we need you to: </a:t>
            </a:r>
            <a:endParaRPr lang="en-GB" sz="2400" dirty="0">
              <a:solidFill>
                <a:srgbClr val="EC822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00863" y="5959078"/>
            <a:ext cx="4765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 smtClean="0">
                <a:solidFill>
                  <a:srgbClr val="019CAB"/>
                </a:solidFill>
              </a:rPr>
              <a:t>…but what does that actually mean? </a:t>
            </a:r>
            <a:endParaRPr lang="en-GB" sz="2400" dirty="0">
              <a:solidFill>
                <a:srgbClr val="019CA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42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628" y="1005672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rgbClr val="019CAB"/>
                </a:solidFill>
              </a:rPr>
              <a:t>Next Steps </a:t>
            </a:r>
            <a:endParaRPr lang="en-GB" dirty="0">
              <a:solidFill>
                <a:srgbClr val="019CAB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0" y="5948453"/>
            <a:ext cx="2899185" cy="7122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0021" y="3242822"/>
            <a:ext cx="10684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sz="3600" dirty="0" smtClean="0">
                <a:solidFill>
                  <a:srgbClr val="EC822F"/>
                </a:solidFill>
              </a:rPr>
              <a:t>Look at what this means and discuss what you can commit to doing  </a:t>
            </a:r>
            <a:endParaRPr lang="en-GB" sz="3600" dirty="0" smtClean="0">
              <a:solidFill>
                <a:srgbClr val="E97F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31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499" y="633338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rgbClr val="019CAB"/>
                </a:solidFill>
              </a:rPr>
              <a:t>Help Shape the Services of the Future</a:t>
            </a:r>
            <a:endParaRPr lang="en-GB" dirty="0">
              <a:solidFill>
                <a:srgbClr val="019CAB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sp>
        <p:nvSpPr>
          <p:cNvPr id="7" name="TextBox 6"/>
          <p:cNvSpPr txBox="1"/>
          <p:nvPr/>
        </p:nvSpPr>
        <p:spPr>
          <a:xfrm>
            <a:off x="825499" y="1757673"/>
            <a:ext cx="1039636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Tell us:</a:t>
            </a:r>
            <a:endParaRPr lang="en-GB" sz="2400" dirty="0">
              <a:solidFill>
                <a:srgbClr val="EC822F"/>
              </a:solidFill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What changes are needed in public policy, strategy and services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How policy and strategy changes affect your organisation and service users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If there is a better way of doing things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0" y="5948453"/>
            <a:ext cx="2899185" cy="7122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99" y="3481222"/>
            <a:ext cx="1003299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Take part: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In Voluntary Sector Forums and Thematic Networks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In Community Planning and Localities working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In supporting the Police and Fire Service in meeting their community goals</a:t>
            </a:r>
            <a:endParaRPr lang="en-GB" sz="2400" dirty="0">
              <a:solidFill>
                <a:srgbClr val="EC822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499" y="5188794"/>
            <a:ext cx="80772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Contribute to: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Compact’s website and newsletter by sharing new ideas and good practice</a:t>
            </a:r>
            <a:endParaRPr lang="en-GB" sz="2400" dirty="0">
              <a:solidFill>
                <a:srgbClr val="EC82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99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633338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rgbClr val="019CAB"/>
                </a:solidFill>
              </a:rPr>
              <a:t>Take Part in Making it Happen</a:t>
            </a:r>
            <a:endParaRPr lang="en-GB" dirty="0">
              <a:solidFill>
                <a:srgbClr val="019CAB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sp>
        <p:nvSpPr>
          <p:cNvPr id="7" name="TextBox 6"/>
          <p:cNvSpPr txBox="1"/>
          <p:nvPr/>
        </p:nvSpPr>
        <p:spPr>
          <a:xfrm>
            <a:off x="838199" y="1757673"/>
            <a:ext cx="1039636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Take part and stay involved:</a:t>
            </a:r>
            <a:endParaRPr lang="en-GB" sz="2400" dirty="0">
              <a:solidFill>
                <a:srgbClr val="EC822F"/>
              </a:solidFill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In working with partners on developing grants and designing services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In finding the best way of local budgeting and collaborating with colleagues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In the Edinburgh Guarantee, creating the best opportunities for young people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0" y="5948453"/>
            <a:ext cx="2899185" cy="7122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199" y="3481222"/>
            <a:ext cx="1003299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Explore the potential of: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Individual rights, person-centred planning and self-directed support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Making imaginative use of resources, including asset transfer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Private Sector collaboration and corporate social responsibility</a:t>
            </a:r>
            <a:endParaRPr lang="en-GB" sz="2400" dirty="0">
              <a:solidFill>
                <a:srgbClr val="EC822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199" y="5188794"/>
            <a:ext cx="80772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Support: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Service users and volunteers to input to planning and design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The living wage</a:t>
            </a:r>
            <a:endParaRPr lang="en-GB" sz="2400" dirty="0">
              <a:solidFill>
                <a:srgbClr val="EC82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90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633338"/>
            <a:ext cx="10922001" cy="1325563"/>
          </a:xfrm>
        </p:spPr>
        <p:txBody>
          <a:bodyPr/>
          <a:lstStyle/>
          <a:p>
            <a:r>
              <a:rPr lang="en-GB" dirty="0" smtClean="0">
                <a:solidFill>
                  <a:srgbClr val="019CAB"/>
                </a:solidFill>
              </a:rPr>
              <a:t>Make sure that we know about your successes</a:t>
            </a:r>
            <a:endParaRPr lang="en-GB" dirty="0">
              <a:solidFill>
                <a:srgbClr val="019CAB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sp>
        <p:nvSpPr>
          <p:cNvPr id="7" name="TextBox 6"/>
          <p:cNvSpPr txBox="1"/>
          <p:nvPr/>
        </p:nvSpPr>
        <p:spPr>
          <a:xfrm>
            <a:off x="838199" y="1757673"/>
            <a:ext cx="1039636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Contribute to:</a:t>
            </a:r>
            <a:endParaRPr lang="en-GB" sz="2400" dirty="0">
              <a:solidFill>
                <a:srgbClr val="EC822F"/>
              </a:solidFill>
            </a:endParaRP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The Compact Voice survey to ensure we have robust data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The annual Third Sector Forum to share your experiences and influence future development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0" y="5948453"/>
            <a:ext cx="2899185" cy="7122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198" y="3697122"/>
            <a:ext cx="100329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n-GB" sz="2400" dirty="0" smtClean="0">
                <a:solidFill>
                  <a:srgbClr val="EC822F"/>
                </a:solidFill>
              </a:rPr>
              <a:t>Challenge: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When you think you can deliver a service better than the Public Sector</a:t>
            </a:r>
          </a:p>
          <a:p>
            <a:pPr marL="342900" indent="-342900">
              <a:buFontTx/>
              <a:buChar char="-"/>
            </a:pPr>
            <a:r>
              <a:rPr lang="en-GB" sz="2400" dirty="0" smtClean="0">
                <a:solidFill>
                  <a:srgbClr val="EC822F"/>
                </a:solidFill>
              </a:rPr>
              <a:t>Yourself to do the best you can for service users and your communit</a:t>
            </a:r>
            <a:r>
              <a:rPr lang="en-GB" sz="2400" dirty="0">
                <a:solidFill>
                  <a:srgbClr val="EC822F"/>
                </a:solidFill>
              </a:rPr>
              <a:t>y</a:t>
            </a:r>
            <a:endParaRPr lang="en-GB" sz="2400" dirty="0" smtClean="0">
              <a:solidFill>
                <a:srgbClr val="EC82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5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721" y="2565377"/>
            <a:ext cx="10922001" cy="1325563"/>
          </a:xfrm>
        </p:spPr>
        <p:txBody>
          <a:bodyPr/>
          <a:lstStyle/>
          <a:p>
            <a:r>
              <a:rPr lang="en-GB" dirty="0" smtClean="0">
                <a:solidFill>
                  <a:srgbClr val="019CAB"/>
                </a:solidFill>
              </a:rPr>
              <a:t>Many thanks for attending this workshop </a:t>
            </a:r>
            <a:endParaRPr lang="en-GB" dirty="0">
              <a:solidFill>
                <a:srgbClr val="019CAB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453"/>
            <a:ext cx="12192000" cy="91721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0" y="5948453"/>
            <a:ext cx="2899185" cy="71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4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375</Words>
  <Application>Microsoft Office PowerPoint</Application>
  <PresentationFormat>Widescreen</PresentationFormat>
  <Paragraphs>54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What this workshop aims to do: </vt:lpstr>
      <vt:lpstr>PowerPoint Presentation</vt:lpstr>
      <vt:lpstr>Strands of Working</vt:lpstr>
      <vt:lpstr>Third Sector, We NEED You!</vt:lpstr>
      <vt:lpstr>Next Steps </vt:lpstr>
      <vt:lpstr>Help Shape the Services of the Future</vt:lpstr>
      <vt:lpstr>Take Part in Making it Happen</vt:lpstr>
      <vt:lpstr>Make sure that we know about your successes</vt:lpstr>
      <vt:lpstr>Many thanks for attending this workshop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Wade</dc:creator>
  <cp:lastModifiedBy>Sarah Wardrop</cp:lastModifiedBy>
  <cp:revision>59</cp:revision>
  <cp:lastPrinted>2015-06-24T14:50:41Z</cp:lastPrinted>
  <dcterms:created xsi:type="dcterms:W3CDTF">2015-06-12T09:41:14Z</dcterms:created>
  <dcterms:modified xsi:type="dcterms:W3CDTF">2015-11-13T15:44:17Z</dcterms:modified>
</cp:coreProperties>
</file>